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0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F6F4D50-10DA-40FC-ABC2-12AE374CEB0F}">
  <a:tblStyle styleId="{FF6F4D50-10DA-40FC-ABC2-12AE374CEB0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10ad75141a1_0_1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10ad75141a1_0_1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10ad75141a1_0_1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10ad75141a1_0_1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10ad75141a1_0_1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10ad75141a1_0_1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10ad75141a1_0_1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10ad75141a1_0_1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10ad75141a1_0_1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10ad75141a1_0_1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10ad75141a1_0_1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10ad75141a1_0_1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10ad75141a1_0_1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10ad75141a1_0_1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10ad75141a1_0_18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10ad75141a1_0_18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10ad75141a1_0_1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10ad75141a1_0_1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72f20fcbfa_0_3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72f20fcbfa_0_3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200">
              <a:solidFill>
                <a:srgbClr val="24292E"/>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10ad75141a1_0_1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10ad75141a1_0_1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10ad75141a1_0_1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10ad75141a1_0_1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10ad75141a1_0_1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10ad75141a1_0_1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10ad75141a1_0_1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10ad75141a1_0_1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10ad75141a1_0_1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10ad75141a1_0_1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10ad75141a1_0_19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10ad75141a1_0_19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10ad75141a1_0_19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10ad75141a1_0_19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10ad75141a1_0_1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10ad75141a1_0_1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10ad75141a1_0_19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10ad75141a1_0_1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10ad75141a1_0_1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10ad75141a1_0_1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10ad75141a1_0_1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10ad75141a1_0_1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10ad75141a1_0_19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10ad75141a1_0_19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10ad75141a1_0_1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10ad75141a1_0_1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73be2dcc80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73be2dcc80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1200"/>
              </a:spcAft>
              <a:buNone/>
            </a:pPr>
            <a:r>
              <a:t/>
            </a:r>
            <a:endParaRPr sz="1200">
              <a:solidFill>
                <a:srgbClr val="24292E"/>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10ad75141a1_0_2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10ad75141a1_0_2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10ad75141a1_0_20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10ad75141a1_0_2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10ad75141a1_0_2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10ad75141a1_0_2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10ad75141a1_0_20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10ad75141a1_0_2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10ad75141a1_0_20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5" name="Google Shape;1135;g10ad75141a1_0_20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10ad75141a1_0_20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10ad75141a1_0_20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7302600a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7302600a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730145623c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730145623c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a:t>
            </a:r>
            <a:endParaRPr i="1" sz="1000">
              <a:latin typeface="Roboto"/>
              <a:ea typeface="Roboto"/>
              <a:cs typeface="Roboto"/>
              <a:sym typeface="Roboto"/>
            </a:endParaRPr>
          </a:p>
          <a:p>
            <a:pPr indent="0" lvl="0" marL="0" rtl="0" algn="l">
              <a:spcBef>
                <a:spcPts val="0"/>
              </a:spcBef>
              <a:spcAft>
                <a:spcPts val="0"/>
              </a:spcAft>
              <a:buNone/>
            </a:pPr>
            <a:r>
              <a:t/>
            </a:r>
            <a:endParaRPr i="1" sz="1000">
              <a:latin typeface="Roboto"/>
              <a:ea typeface="Roboto"/>
              <a:cs typeface="Roboto"/>
              <a:sym typeface="Roboto"/>
            </a:endParaRPr>
          </a:p>
          <a:p>
            <a:pPr indent="0" lvl="0" marL="0" rtl="0" algn="l">
              <a:spcBef>
                <a:spcPts val="0"/>
              </a:spcBef>
              <a:spcAft>
                <a:spcPts val="0"/>
              </a:spcAft>
              <a:buNone/>
            </a:pPr>
            <a:r>
              <a:rPr i="1" lang="en" sz="1000">
                <a:latin typeface="Roboto"/>
                <a:ea typeface="Roboto"/>
                <a:cs typeface="Roboto"/>
                <a:sym typeface="Roboto"/>
              </a:rPr>
              <a:t>Image source: AdobeStock_56885471</a:t>
            </a:r>
            <a:endParaRPr i="1" sz="1000">
              <a:latin typeface="Roboto"/>
              <a:ea typeface="Roboto"/>
              <a:cs typeface="Roboto"/>
              <a:sym typeface="Roboto"/>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10ad75141a1_0_2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10ad75141a1_0_2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10ad75141a1_0_1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10ad75141a1_0_1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10ad75141a1_0_2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10ad75141a1_0_2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10ad75141a1_0_2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10ad75141a1_0_2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10ad75141a1_0_2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10ad75141a1_0_2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10ad75141a1_0_2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10ad75141a1_0_2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730145623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730145623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200">
              <a:solidFill>
                <a:srgbClr val="24292E"/>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10ad75141a1_0_2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10ad75141a1_0_2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10ad75141a1_0_2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10ad75141a1_0_2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7302600aa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7302600aa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200">
              <a:solidFill>
                <a:srgbClr val="24292E"/>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10ad75141a1_0_2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10ad75141a1_0_2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10ad75141a1_0_1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10ad75141a1_0_1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73be2dcc80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73be2dcc80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8000"/>
              </a:lnSpc>
              <a:spcBef>
                <a:spcPts val="1700"/>
              </a:spcBef>
              <a:spcAft>
                <a:spcPts val="0"/>
              </a:spcAft>
              <a:buNone/>
            </a:pPr>
            <a:r>
              <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10ad75141a1_0_1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10ad75141a1_0_1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10ad75141a1_0_1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10ad75141a1_0_1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72f20fcbfa_0_3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72f20fcbfa_0_3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200">
              <a:solidFill>
                <a:srgbClr val="24292E"/>
              </a:solidFill>
            </a:endParaRPr>
          </a:p>
          <a:p>
            <a:pPr indent="0" lvl="0" marL="0" rtl="0" algn="l">
              <a:lnSpc>
                <a:spcPct val="115000"/>
              </a:lnSpc>
              <a:spcBef>
                <a:spcPts val="6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Clr>
                <a:schemeClr val="dk1"/>
              </a:buClr>
              <a:buSzPts val="1100"/>
              <a:buFont typeface="Arial"/>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1200"/>
              </a:spcAft>
              <a:buNone/>
            </a:pPr>
            <a:r>
              <a:t/>
            </a:r>
            <a:endParaRPr sz="1200">
              <a:solidFill>
                <a:srgbClr val="24292E"/>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2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 Id="rId4" Type="http://schemas.openxmlformats.org/officeDocument/2006/relationships/image" Target="../media/image6.png"/><Relationship Id="rId11" Type="http://schemas.openxmlformats.org/officeDocument/2006/relationships/image" Target="../media/image38.png"/><Relationship Id="rId10" Type="http://schemas.openxmlformats.org/officeDocument/2006/relationships/image" Target="../media/image23.png"/><Relationship Id="rId9" Type="http://schemas.openxmlformats.org/officeDocument/2006/relationships/image" Target="../media/image20.png"/><Relationship Id="rId5" Type="http://schemas.openxmlformats.org/officeDocument/2006/relationships/image" Target="../media/image19.png"/><Relationship Id="rId6" Type="http://schemas.openxmlformats.org/officeDocument/2006/relationships/image" Target="../media/image17.png"/><Relationship Id="rId7" Type="http://schemas.openxmlformats.org/officeDocument/2006/relationships/image" Target="../media/image16.png"/><Relationship Id="rId8" Type="http://schemas.openxmlformats.org/officeDocument/2006/relationships/image" Target="../media/image1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5.png"/><Relationship Id="rId4" Type="http://schemas.openxmlformats.org/officeDocument/2006/relationships/image" Target="../media/image4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1.png"/><Relationship Id="rId4" Type="http://schemas.openxmlformats.org/officeDocument/2006/relationships/image" Target="../media/image3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Data">
  <p:cSld name="CUSTOM_2_3_1_1_1_1_1_2_1_2_1_1_1_1_2_2_1_2_1_1_1_2_1">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 name="Google Shape;9;p2"/>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10" name="Google Shape;10;p2"/>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 name="Google Shape;11;p2"/>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12" name="Google Shape;12;p2"/>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13" name="Google Shape;13;p2"/>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4" name="Google Shape;14;p2"/>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Data Boot Camp</a:t>
            </a:r>
            <a:endParaRPr sz="1800">
              <a:solidFill>
                <a:srgbClr val="FFFFFF"/>
              </a:solidFill>
              <a:latin typeface="Oswald"/>
              <a:ea typeface="Oswald"/>
              <a:cs typeface="Oswald"/>
              <a:sym typeface="Oswald"/>
            </a:endParaRPr>
          </a:p>
        </p:txBody>
      </p:sp>
      <p:pic>
        <p:nvPicPr>
          <p:cNvPr id="15" name="Google Shape;15;p2"/>
          <p:cNvPicPr preferRelativeResize="0"/>
          <p:nvPr/>
        </p:nvPicPr>
        <p:blipFill>
          <a:blip r:embed="rId4">
            <a:alphaModFix/>
          </a:blip>
          <a:stretch>
            <a:fillRect/>
          </a:stretch>
        </p:blipFill>
        <p:spPr>
          <a:xfrm>
            <a:off x="678010" y="1193200"/>
            <a:ext cx="2286002" cy="1691641"/>
          </a:xfrm>
          <a:prstGeom prst="rect">
            <a:avLst/>
          </a:prstGeom>
          <a:noFill/>
          <a:ln>
            <a:noFill/>
          </a:ln>
        </p:spPr>
      </p:pic>
      <p:cxnSp>
        <p:nvCxnSpPr>
          <p:cNvPr id="16" name="Google Shape;16;p2"/>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59" name="Shape 59"/>
        <p:cNvGrpSpPr/>
        <p:nvPr/>
      </p:nvGrpSpPr>
      <p:grpSpPr>
        <a:xfrm>
          <a:off x="0" y="0"/>
          <a:ext cx="0" cy="0"/>
          <a:chOff x="0" y="0"/>
          <a:chExt cx="0" cy="0"/>
        </a:xfrm>
      </p:grpSpPr>
      <p:pic>
        <p:nvPicPr>
          <p:cNvPr id="60" name="Google Shape;60;p1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1" name="Google Shape;61;p11"/>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2" name="Google Shape;62;p11"/>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63" name="Google Shape;63;p11"/>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64" name="Google Shape;64;p11"/>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65" name="Google Shape;65;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66" name="Shape 66"/>
        <p:cNvGrpSpPr/>
        <p:nvPr/>
      </p:nvGrpSpPr>
      <p:grpSpPr>
        <a:xfrm>
          <a:off x="0" y="0"/>
          <a:ext cx="0" cy="0"/>
          <a:chOff x="0" y="0"/>
          <a:chExt cx="0" cy="0"/>
        </a:xfrm>
      </p:grpSpPr>
      <p:pic>
        <p:nvPicPr>
          <p:cNvPr id="67" name="Google Shape;67;p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8" name="Google Shape;68;p12"/>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69" name="Google Shape;69;p12"/>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70" name="Google Shape;70;p12"/>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71" name="Google Shape;71;p12"/>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72" name="Google Shape;72;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73" name="Shape 73"/>
        <p:cNvGrpSpPr/>
        <p:nvPr/>
      </p:nvGrpSpPr>
      <p:grpSpPr>
        <a:xfrm>
          <a:off x="0" y="0"/>
          <a:ext cx="0" cy="0"/>
          <a:chOff x="0" y="0"/>
          <a:chExt cx="0" cy="0"/>
        </a:xfrm>
      </p:grpSpPr>
      <p:pic>
        <p:nvPicPr>
          <p:cNvPr id="74" name="Google Shape;74;p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5" name="Google Shape;75;p13"/>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77" name="Google Shape;77;p13"/>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78" name="Google Shape;78;p13"/>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9" name="Google Shape;79;p13"/>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80" name="Google Shape;80;p13"/>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81" name="Google Shape;81;p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82" name="Shape 82"/>
        <p:cNvGrpSpPr/>
        <p:nvPr/>
      </p:nvGrpSpPr>
      <p:grpSpPr>
        <a:xfrm>
          <a:off x="0" y="0"/>
          <a:ext cx="0" cy="0"/>
          <a:chOff x="0" y="0"/>
          <a:chExt cx="0" cy="0"/>
        </a:xfrm>
      </p:grpSpPr>
      <p:pic>
        <p:nvPicPr>
          <p:cNvPr id="83" name="Google Shape;83;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4" name="Google Shape;84;p14"/>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4"/>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86" name="Google Shape;86;p14"/>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87" name="Google Shape;87;p14"/>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88" name="Google Shape;88;p14"/>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89" name="Google Shape;89;p14"/>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90" name="Google Shape;90;p14"/>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91" name="Google Shape;91;p14"/>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92" name="Google Shape;92;p14"/>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93" name="Google Shape;93;p14"/>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94" name="Google Shape;94;p14"/>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95" name="Google Shape;95;p14"/>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96" name="Google Shape;96;p14"/>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97" name="Google Shape;97;p14"/>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98" name="Google Shape;98;p14"/>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99" name="Google Shape;99;p14"/>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00" name="Google Shape;100;p14"/>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01" name="Google Shape;101;p14"/>
          <p:cNvGrpSpPr/>
          <p:nvPr/>
        </p:nvGrpSpPr>
        <p:grpSpPr>
          <a:xfrm>
            <a:off x="4519000" y="3821425"/>
            <a:ext cx="420900" cy="912575"/>
            <a:chOff x="4680988" y="3981725"/>
            <a:chExt cx="420900" cy="912575"/>
          </a:xfrm>
        </p:grpSpPr>
        <p:pic>
          <p:nvPicPr>
            <p:cNvPr id="102" name="Google Shape;102;p14"/>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03" name="Google Shape;103;p14"/>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04" name="Google Shape;104;p14"/>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5" name="Google Shape;105;p14"/>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06" name="Google Shape;106;p14"/>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07" name="Google Shape;107;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108" name="Shape 108"/>
        <p:cNvGrpSpPr/>
        <p:nvPr/>
      </p:nvGrpSpPr>
      <p:grpSpPr>
        <a:xfrm>
          <a:off x="0" y="0"/>
          <a:ext cx="0" cy="0"/>
          <a:chOff x="0" y="0"/>
          <a:chExt cx="0" cy="0"/>
        </a:xfrm>
      </p:grpSpPr>
      <p:pic>
        <p:nvPicPr>
          <p:cNvPr id="109" name="Google Shape;109;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0" name="Google Shape;110;p15"/>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1" name="Google Shape;111;p15"/>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14" name="Google Shape;114;p1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15" name="Google Shape;115;p15"/>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116" name="Google Shape;116;p15"/>
          <p:cNvGrpSpPr/>
          <p:nvPr/>
        </p:nvGrpSpPr>
        <p:grpSpPr>
          <a:xfrm>
            <a:off x="4732975" y="426900"/>
            <a:ext cx="3984300" cy="1538339"/>
            <a:chOff x="4623475" y="424050"/>
            <a:chExt cx="3984300" cy="1538339"/>
          </a:xfrm>
        </p:grpSpPr>
        <p:sp>
          <p:nvSpPr>
            <p:cNvPr id="117" name="Google Shape;117;p15"/>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18" name="Google Shape;118;p15"/>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5"/>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20" name="Google Shape;120;p15"/>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121" name="Google Shape;121;p15"/>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122" name="Google Shape;122;p15"/>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23" name="Google Shape;123;p15"/>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124" name="Google Shape;124;p15"/>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25" name="Google Shape;125;p15"/>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127" name="Shape 127"/>
        <p:cNvGrpSpPr/>
        <p:nvPr/>
      </p:nvGrpSpPr>
      <p:grpSpPr>
        <a:xfrm>
          <a:off x="0" y="0"/>
          <a:ext cx="0" cy="0"/>
          <a:chOff x="0" y="0"/>
          <a:chExt cx="0" cy="0"/>
        </a:xfrm>
      </p:grpSpPr>
      <p:sp>
        <p:nvSpPr>
          <p:cNvPr id="128" name="Google Shape;128;p1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0" name="Google Shape;130;p1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31" name="Google Shape;131;p16"/>
          <p:cNvGraphicFramePr/>
          <p:nvPr/>
        </p:nvGraphicFramePr>
        <p:xfrm>
          <a:off x="358300" y="1181050"/>
          <a:ext cx="3000000" cy="3000000"/>
        </p:xfrm>
        <a:graphic>
          <a:graphicData uri="http://schemas.openxmlformats.org/drawingml/2006/table">
            <a:tbl>
              <a:tblPr>
                <a:noFill/>
                <a:tableStyleId>{FF6F4D50-10DA-40FC-ABC2-12AE374CEB0F}</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132" name="Google Shape;132;p16"/>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33" name="Google Shape;133;p1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134" name="Shape 134"/>
        <p:cNvGrpSpPr/>
        <p:nvPr/>
      </p:nvGrpSpPr>
      <p:grpSpPr>
        <a:xfrm>
          <a:off x="0" y="0"/>
          <a:ext cx="0" cy="0"/>
          <a:chOff x="0" y="0"/>
          <a:chExt cx="0" cy="0"/>
        </a:xfrm>
      </p:grpSpPr>
      <p:cxnSp>
        <p:nvCxnSpPr>
          <p:cNvPr id="135" name="Google Shape;135;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6" name="Google Shape;13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37" name="Google Shape;137;p17"/>
          <p:cNvGraphicFramePr/>
          <p:nvPr/>
        </p:nvGraphicFramePr>
        <p:xfrm>
          <a:off x="358300" y="876250"/>
          <a:ext cx="3000000" cy="3000000"/>
        </p:xfrm>
        <a:graphic>
          <a:graphicData uri="http://schemas.openxmlformats.org/drawingml/2006/table">
            <a:tbl>
              <a:tblPr>
                <a:noFill/>
                <a:tableStyleId>{FF6F4D50-10DA-40FC-ABC2-12AE374CEB0F}</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138" name="Google Shape;138;p1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39" name="Google Shape;139;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140" name="Shape 140"/>
        <p:cNvGrpSpPr/>
        <p:nvPr/>
      </p:nvGrpSpPr>
      <p:grpSpPr>
        <a:xfrm>
          <a:off x="0" y="0"/>
          <a:ext cx="0" cy="0"/>
          <a:chOff x="0" y="0"/>
          <a:chExt cx="0" cy="0"/>
        </a:xfrm>
      </p:grpSpPr>
      <p:pic>
        <p:nvPicPr>
          <p:cNvPr id="141" name="Google Shape;141;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2" name="Google Shape;142;p18"/>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8"/>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44" name="Google Shape;144;p18"/>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45" name="Google Shape;145;p18"/>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46" name="Google Shape;146;p18"/>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147" name="Google Shape;147;p18"/>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148" name="Google Shape;148;p18"/>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149" name="Google Shape;149;p18"/>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150" name="Google Shape;150;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151" name="Shape 151"/>
        <p:cNvGrpSpPr/>
        <p:nvPr/>
      </p:nvGrpSpPr>
      <p:grpSpPr>
        <a:xfrm>
          <a:off x="0" y="0"/>
          <a:ext cx="0" cy="0"/>
          <a:chOff x="0" y="0"/>
          <a:chExt cx="0" cy="0"/>
        </a:xfrm>
      </p:grpSpPr>
      <p:sp>
        <p:nvSpPr>
          <p:cNvPr id="152" name="Google Shape;152;p19"/>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153" name="Google Shape;153;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54" name="Google Shape;154;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5" name="Google Shape;155;p19"/>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156" name="Google Shape;156;p19"/>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157" name="Google Shape;157;p19"/>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158" name="Google Shape;158;p19"/>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59" name="Google Shape;159;p19"/>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60" name="Google Shape;160;p19"/>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161" name="Google Shape;161;p19"/>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62" name="Google Shape;162;p19"/>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9"/>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164" name="Google Shape;164;p19"/>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165" name="Google Shape;165;p19"/>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166" name="Google Shape;166;p19"/>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167" name="Google Shape;167;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 Numbered 1–2 (Blue)">
  <p:cSld name="CUSTOM_2_7_2_2_1_1_1">
    <p:spTree>
      <p:nvGrpSpPr>
        <p:cNvPr id="168" name="Shape 168"/>
        <p:cNvGrpSpPr/>
        <p:nvPr/>
      </p:nvGrpSpPr>
      <p:grpSpPr>
        <a:xfrm>
          <a:off x="0" y="0"/>
          <a:ext cx="0" cy="0"/>
          <a:chOff x="0" y="0"/>
          <a:chExt cx="0" cy="0"/>
        </a:xfrm>
      </p:grpSpPr>
      <p:cxnSp>
        <p:nvCxnSpPr>
          <p:cNvPr id="169" name="Google Shape;169;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70" name="Google Shape;170;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71" name="Google Shape;171;p20"/>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172" name="Google Shape;172;p20"/>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73" name="Google Shape;173;p20"/>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74" name="Google Shape;174;p20"/>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75" name="Google Shape;175;p20"/>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77" name="Google Shape;177;p20"/>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0"/>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179" name="Google Shape;179;p20"/>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81" name="Google Shape;181;p20"/>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82" name="Google Shape;182;p20"/>
          <p:cNvSpPr txBox="1"/>
          <p:nvPr>
            <p:ph idx="3" type="subTitle"/>
          </p:nvPr>
        </p:nvSpPr>
        <p:spPr>
          <a:xfrm>
            <a:off x="10802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3" name="Google Shape;183;p20"/>
          <p:cNvSpPr txBox="1"/>
          <p:nvPr>
            <p:ph idx="4" type="subTitle"/>
          </p:nvPr>
        </p:nvSpPr>
        <p:spPr>
          <a:xfrm>
            <a:off x="55731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4" name="Google Shape;184;p20"/>
          <p:cNvSpPr txBox="1"/>
          <p:nvPr>
            <p:ph idx="5" type="subTitle"/>
          </p:nvPr>
        </p:nvSpPr>
        <p:spPr>
          <a:xfrm>
            <a:off x="-12275" y="2307825"/>
            <a:ext cx="4627800" cy="2537700"/>
          </a:xfrm>
          <a:prstGeom prst="rect">
            <a:avLst/>
          </a:prstGeom>
          <a:noFill/>
          <a:ln>
            <a:noFill/>
          </a:ln>
        </p:spPr>
        <p:txBody>
          <a:bodyPr anchorCtr="0" anchor="t" bIns="0" lIns="45720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5" name="Google Shape;185;p20"/>
          <p:cNvSpPr txBox="1"/>
          <p:nvPr>
            <p:ph idx="6" type="subTitle"/>
          </p:nvPr>
        </p:nvSpPr>
        <p:spPr>
          <a:xfrm>
            <a:off x="4598625" y="2307825"/>
            <a:ext cx="4627800" cy="2537700"/>
          </a:xfrm>
          <a:prstGeom prst="rect">
            <a:avLst/>
          </a:prstGeom>
          <a:noFill/>
          <a:ln>
            <a:noFill/>
          </a:ln>
        </p:spPr>
        <p:txBody>
          <a:bodyPr anchorCtr="0" anchor="t" bIns="0" lIns="36575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9" name="Google Shape;19;p3"/>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 name="Google Shape;20;p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186" name="Shape 186"/>
        <p:cNvGrpSpPr/>
        <p:nvPr/>
      </p:nvGrpSpPr>
      <p:grpSpPr>
        <a:xfrm>
          <a:off x="0" y="0"/>
          <a:ext cx="0" cy="0"/>
          <a:chOff x="0" y="0"/>
          <a:chExt cx="0" cy="0"/>
        </a:xfrm>
      </p:grpSpPr>
      <p:pic>
        <p:nvPicPr>
          <p:cNvPr id="187" name="Google Shape;187;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8" name="Google Shape;188;p21"/>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1"/>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90" name="Google Shape;190;p21"/>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91" name="Google Shape;191;p21"/>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92" name="Google Shape;192;p21"/>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93" name="Google Shape;193;p21"/>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194" name="Google Shape;194;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195" name="Shape 195"/>
        <p:cNvGrpSpPr/>
        <p:nvPr/>
      </p:nvGrpSpPr>
      <p:grpSpPr>
        <a:xfrm>
          <a:off x="0" y="0"/>
          <a:ext cx="0" cy="0"/>
          <a:chOff x="0" y="0"/>
          <a:chExt cx="0" cy="0"/>
        </a:xfrm>
      </p:grpSpPr>
      <p:pic>
        <p:nvPicPr>
          <p:cNvPr id="196" name="Google Shape;196;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197" name="Google Shape;197;p22"/>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198" name="Google Shape;198;p22"/>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199" name="Google Shape;199;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200" name="Shape 200"/>
        <p:cNvGrpSpPr/>
        <p:nvPr/>
      </p:nvGrpSpPr>
      <p:grpSpPr>
        <a:xfrm>
          <a:off x="0" y="0"/>
          <a:ext cx="0" cy="0"/>
          <a:chOff x="0" y="0"/>
          <a:chExt cx="0" cy="0"/>
        </a:xfrm>
      </p:grpSpPr>
      <p:pic>
        <p:nvPicPr>
          <p:cNvPr id="201" name="Google Shape;201;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2" name="Google Shape;202;p23"/>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03" name="Google Shape;203;p23"/>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 name="Google Shape;204;p23"/>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05" name="Google Shape;205;p23"/>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06" name="Google Shape;206;p23"/>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07" name="Google Shape;207;p23"/>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208" name="Google Shape;208;p23"/>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09" name="Google Shape;209;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210" name="Shape 210"/>
        <p:cNvGrpSpPr/>
        <p:nvPr/>
      </p:nvGrpSpPr>
      <p:grpSpPr>
        <a:xfrm>
          <a:off x="0" y="0"/>
          <a:ext cx="0" cy="0"/>
          <a:chOff x="0" y="0"/>
          <a:chExt cx="0" cy="0"/>
        </a:xfrm>
      </p:grpSpPr>
      <p:pic>
        <p:nvPicPr>
          <p:cNvPr id="211" name="Google Shape;211;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12" name="Google Shape;212;p2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13" name="Google Shape;213;p24"/>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214" name="Google Shape;214;p24"/>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15" name="Google Shape;215;p2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D6CB"/>
                </a:solidFill>
                <a:latin typeface="Oswald"/>
                <a:ea typeface="Oswald"/>
                <a:cs typeface="Oswald"/>
                <a:sym typeface="Oswald"/>
              </a:rPr>
              <a:t>Challenge</a:t>
            </a:r>
            <a:endParaRPr sz="3600">
              <a:solidFill>
                <a:srgbClr val="00D6CB"/>
              </a:solidFill>
              <a:latin typeface="Oswald"/>
              <a:ea typeface="Oswald"/>
              <a:cs typeface="Oswald"/>
              <a:sym typeface="Oswald"/>
            </a:endParaRPr>
          </a:p>
        </p:txBody>
      </p:sp>
      <p:sp>
        <p:nvSpPr>
          <p:cNvPr id="216" name="Google Shape;216;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17" name="Google Shape;217;p24"/>
          <p:cNvSpPr/>
          <p:nvPr/>
        </p:nvSpPr>
        <p:spPr>
          <a:xfrm>
            <a:off x="3699750" y="662100"/>
            <a:ext cx="1744500" cy="174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8" name="Google Shape;218;p24"/>
          <p:cNvPicPr preferRelativeResize="0"/>
          <p:nvPr/>
        </p:nvPicPr>
        <p:blipFill>
          <a:blip r:embed="rId3">
            <a:alphaModFix/>
          </a:blip>
          <a:stretch>
            <a:fillRect/>
          </a:stretch>
        </p:blipFill>
        <p:spPr>
          <a:xfrm>
            <a:off x="3730752" y="687118"/>
            <a:ext cx="1667514" cy="17445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219" name="Shape 219"/>
        <p:cNvGrpSpPr/>
        <p:nvPr/>
      </p:nvGrpSpPr>
      <p:grpSpPr>
        <a:xfrm>
          <a:off x="0" y="0"/>
          <a:ext cx="0" cy="0"/>
          <a:chOff x="0" y="0"/>
          <a:chExt cx="0" cy="0"/>
        </a:xfrm>
      </p:grpSpPr>
      <p:pic>
        <p:nvPicPr>
          <p:cNvPr id="220" name="Google Shape;220;p25"/>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21" name="Google Shape;221;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2" name="Google Shape;222;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3" name="Google Shape;223;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24" name="Google Shape;224;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5" name="Google Shape;225;p25"/>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26" name="Google Shape;226;p25"/>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27" name="Google Shape;227;p25"/>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28" name="Google Shape;228;p25"/>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_6">
    <p:spTree>
      <p:nvGrpSpPr>
        <p:cNvPr id="229" name="Shape 229"/>
        <p:cNvGrpSpPr/>
        <p:nvPr/>
      </p:nvGrpSpPr>
      <p:grpSpPr>
        <a:xfrm>
          <a:off x="0" y="0"/>
          <a:ext cx="0" cy="0"/>
          <a:chOff x="0" y="0"/>
          <a:chExt cx="0" cy="0"/>
        </a:xfrm>
      </p:grpSpPr>
      <p:sp>
        <p:nvSpPr>
          <p:cNvPr id="230" name="Google Shape;230;p2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2" name="Google Shape;232;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33" name="Google Shape;233;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34" name="Google Shape;234;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35" name="Google Shape;235;p26"/>
          <p:cNvGrpSpPr/>
          <p:nvPr/>
        </p:nvGrpSpPr>
        <p:grpSpPr>
          <a:xfrm>
            <a:off x="457200" y="1378813"/>
            <a:ext cx="776889" cy="621300"/>
            <a:chOff x="457200" y="1378813"/>
            <a:chExt cx="776889" cy="621300"/>
          </a:xfrm>
        </p:grpSpPr>
        <p:sp>
          <p:nvSpPr>
            <p:cNvPr id="236" name="Google Shape;236;p2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37" name="Google Shape;237;p2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38" name="Google Shape;238;p26"/>
          <p:cNvGrpSpPr/>
          <p:nvPr/>
        </p:nvGrpSpPr>
        <p:grpSpPr>
          <a:xfrm>
            <a:off x="457200" y="2228725"/>
            <a:ext cx="776889" cy="621300"/>
            <a:chOff x="457200" y="1378813"/>
            <a:chExt cx="776889" cy="621300"/>
          </a:xfrm>
        </p:grpSpPr>
        <p:sp>
          <p:nvSpPr>
            <p:cNvPr id="239" name="Google Shape;239;p2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40" name="Google Shape;240;p2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41" name="Google Shape;241;p26"/>
          <p:cNvGrpSpPr/>
          <p:nvPr/>
        </p:nvGrpSpPr>
        <p:grpSpPr>
          <a:xfrm>
            <a:off x="457200" y="3073850"/>
            <a:ext cx="776889" cy="621300"/>
            <a:chOff x="457200" y="1378813"/>
            <a:chExt cx="776889" cy="621300"/>
          </a:xfrm>
        </p:grpSpPr>
        <p:sp>
          <p:nvSpPr>
            <p:cNvPr id="242" name="Google Shape;242;p2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43" name="Google Shape;243;p2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44" name="Google Shape;244;p26"/>
          <p:cNvGrpSpPr/>
          <p:nvPr/>
        </p:nvGrpSpPr>
        <p:grpSpPr>
          <a:xfrm>
            <a:off x="457200" y="3923750"/>
            <a:ext cx="776889" cy="621300"/>
            <a:chOff x="457200" y="1378813"/>
            <a:chExt cx="776889" cy="621300"/>
          </a:xfrm>
        </p:grpSpPr>
        <p:sp>
          <p:nvSpPr>
            <p:cNvPr id="245" name="Google Shape;245;p2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46" name="Google Shape;246;p2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47" name="Google Shape;247;p26"/>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8" name="Google Shape;248;p2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6"/>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52" name="Google Shape;252;p26"/>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53" name="Google Shape;253;p26"/>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54" name="Google Shape;254;p26"/>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Numbered 1–3">
  <p:cSld name="CUSTOM_2_7_1_5_2_2">
    <p:spTree>
      <p:nvGrpSpPr>
        <p:cNvPr id="255" name="Shape 255"/>
        <p:cNvGrpSpPr/>
        <p:nvPr/>
      </p:nvGrpSpPr>
      <p:grpSpPr>
        <a:xfrm>
          <a:off x="0" y="0"/>
          <a:ext cx="0" cy="0"/>
          <a:chOff x="0" y="0"/>
          <a:chExt cx="0" cy="0"/>
        </a:xfrm>
      </p:grpSpPr>
      <p:sp>
        <p:nvSpPr>
          <p:cNvPr id="256" name="Google Shape;256;p2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 name="Google Shape;258;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59" name="Google Shape;259;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60" name="Google Shape;260;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61" name="Google Shape;261;p27"/>
          <p:cNvGrpSpPr/>
          <p:nvPr/>
        </p:nvGrpSpPr>
        <p:grpSpPr>
          <a:xfrm>
            <a:off x="457200" y="1378813"/>
            <a:ext cx="776889" cy="621300"/>
            <a:chOff x="457200" y="1378813"/>
            <a:chExt cx="776889" cy="621300"/>
          </a:xfrm>
        </p:grpSpPr>
        <p:sp>
          <p:nvSpPr>
            <p:cNvPr id="262" name="Google Shape;262;p2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63" name="Google Shape;263;p2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64" name="Google Shape;264;p27"/>
          <p:cNvGrpSpPr/>
          <p:nvPr/>
        </p:nvGrpSpPr>
        <p:grpSpPr>
          <a:xfrm>
            <a:off x="457200" y="2228725"/>
            <a:ext cx="776889" cy="621300"/>
            <a:chOff x="457200" y="1378813"/>
            <a:chExt cx="776889" cy="621300"/>
          </a:xfrm>
        </p:grpSpPr>
        <p:sp>
          <p:nvSpPr>
            <p:cNvPr id="265" name="Google Shape;265;p2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6" name="Google Shape;266;p2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67" name="Google Shape;267;p27"/>
          <p:cNvGrpSpPr/>
          <p:nvPr/>
        </p:nvGrpSpPr>
        <p:grpSpPr>
          <a:xfrm>
            <a:off x="457200" y="3073850"/>
            <a:ext cx="776889" cy="621300"/>
            <a:chOff x="457200" y="1378813"/>
            <a:chExt cx="776889" cy="621300"/>
          </a:xfrm>
        </p:grpSpPr>
        <p:sp>
          <p:nvSpPr>
            <p:cNvPr id="268" name="Google Shape;268;p2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9" name="Google Shape;269;p2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70" name="Google Shape;270;p27"/>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71" name="Google Shape;271;p2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7"/>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74" name="Google Shape;274;p27"/>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75" name="Google Shape;275;p2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276" name="Shape 276"/>
        <p:cNvGrpSpPr/>
        <p:nvPr/>
      </p:nvGrpSpPr>
      <p:grpSpPr>
        <a:xfrm>
          <a:off x="0" y="0"/>
          <a:ext cx="0" cy="0"/>
          <a:chOff x="0" y="0"/>
          <a:chExt cx="0" cy="0"/>
        </a:xfrm>
      </p:grpSpPr>
      <p:sp>
        <p:nvSpPr>
          <p:cNvPr id="277" name="Google Shape;277;p2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 name="Google Shape;279;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0" name="Google Shape;280;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81" name="Google Shape;281;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82" name="Google Shape;282;p28"/>
          <p:cNvGrpSpPr/>
          <p:nvPr/>
        </p:nvGrpSpPr>
        <p:grpSpPr>
          <a:xfrm>
            <a:off x="457200" y="1300225"/>
            <a:ext cx="776889" cy="621300"/>
            <a:chOff x="457200" y="1378813"/>
            <a:chExt cx="776889" cy="621300"/>
          </a:xfrm>
        </p:grpSpPr>
        <p:sp>
          <p:nvSpPr>
            <p:cNvPr id="283" name="Google Shape;283;p2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84" name="Google Shape;284;p2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28"/>
          <p:cNvGrpSpPr/>
          <p:nvPr/>
        </p:nvGrpSpPr>
        <p:grpSpPr>
          <a:xfrm>
            <a:off x="457200" y="2000125"/>
            <a:ext cx="776889" cy="621300"/>
            <a:chOff x="457200" y="1378813"/>
            <a:chExt cx="776889" cy="621300"/>
          </a:xfrm>
        </p:grpSpPr>
        <p:sp>
          <p:nvSpPr>
            <p:cNvPr id="286" name="Google Shape;286;p2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87" name="Google Shape;287;p2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 name="Google Shape;288;p28"/>
          <p:cNvGrpSpPr/>
          <p:nvPr/>
        </p:nvGrpSpPr>
        <p:grpSpPr>
          <a:xfrm>
            <a:off x="457200" y="2692850"/>
            <a:ext cx="776889" cy="621300"/>
            <a:chOff x="457200" y="1378813"/>
            <a:chExt cx="776889" cy="621300"/>
          </a:xfrm>
        </p:grpSpPr>
        <p:sp>
          <p:nvSpPr>
            <p:cNvPr id="289" name="Google Shape;289;p2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290" name="Google Shape;290;p2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 name="Google Shape;291;p28"/>
          <p:cNvGrpSpPr/>
          <p:nvPr/>
        </p:nvGrpSpPr>
        <p:grpSpPr>
          <a:xfrm>
            <a:off x="457200" y="3390350"/>
            <a:ext cx="776889" cy="621300"/>
            <a:chOff x="457200" y="1378813"/>
            <a:chExt cx="776889" cy="621300"/>
          </a:xfrm>
        </p:grpSpPr>
        <p:sp>
          <p:nvSpPr>
            <p:cNvPr id="292" name="Google Shape;292;p2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293" name="Google Shape;293;p2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 name="Google Shape;294;p28"/>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5" name="Google Shape;295;p2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8"/>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9" name="Google Shape;299;p28"/>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 name="Google Shape;300;p28"/>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01" name="Google Shape;301;p28"/>
          <p:cNvGrpSpPr/>
          <p:nvPr/>
        </p:nvGrpSpPr>
        <p:grpSpPr>
          <a:xfrm>
            <a:off x="469500" y="4083075"/>
            <a:ext cx="776889" cy="621300"/>
            <a:chOff x="457200" y="1378813"/>
            <a:chExt cx="776889" cy="621300"/>
          </a:xfrm>
        </p:grpSpPr>
        <p:sp>
          <p:nvSpPr>
            <p:cNvPr id="302" name="Google Shape;302;p2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03" name="Google Shape;303;p2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 name="Google Shape;304;p2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8"/>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6" name="Google Shape;306;p28"/>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_2">
    <p:spTree>
      <p:nvGrpSpPr>
        <p:cNvPr id="307" name="Shape 307"/>
        <p:cNvGrpSpPr/>
        <p:nvPr/>
      </p:nvGrpSpPr>
      <p:grpSpPr>
        <a:xfrm>
          <a:off x="0" y="0"/>
          <a:ext cx="0" cy="0"/>
          <a:chOff x="0" y="0"/>
          <a:chExt cx="0" cy="0"/>
        </a:xfrm>
      </p:grpSpPr>
      <p:sp>
        <p:nvSpPr>
          <p:cNvPr id="308" name="Google Shape;308;p29"/>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0" name="Google Shape;310;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11" name="Google Shape;311;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12" name="Google Shape;312;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13" name="Google Shape;313;p29"/>
          <p:cNvGrpSpPr/>
          <p:nvPr/>
        </p:nvGrpSpPr>
        <p:grpSpPr>
          <a:xfrm>
            <a:off x="457200" y="1237825"/>
            <a:ext cx="776900" cy="486300"/>
            <a:chOff x="457200" y="1466425"/>
            <a:chExt cx="776900" cy="486300"/>
          </a:xfrm>
        </p:grpSpPr>
        <p:sp>
          <p:nvSpPr>
            <p:cNvPr id="314" name="Google Shape;314;p2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15" name="Google Shape;315;p2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29"/>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 name="Google Shape;317;p29"/>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 name="Google Shape;318;p29"/>
          <p:cNvGrpSpPr/>
          <p:nvPr/>
        </p:nvGrpSpPr>
        <p:grpSpPr>
          <a:xfrm>
            <a:off x="457200" y="1828900"/>
            <a:ext cx="776900" cy="486300"/>
            <a:chOff x="457200" y="1466425"/>
            <a:chExt cx="776900" cy="486300"/>
          </a:xfrm>
        </p:grpSpPr>
        <p:sp>
          <p:nvSpPr>
            <p:cNvPr id="319" name="Google Shape;319;p2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20" name="Google Shape;320;p2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29"/>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 name="Google Shape;322;p29"/>
          <p:cNvGrpSpPr/>
          <p:nvPr/>
        </p:nvGrpSpPr>
        <p:grpSpPr>
          <a:xfrm>
            <a:off x="457200" y="2419975"/>
            <a:ext cx="776900" cy="486300"/>
            <a:chOff x="457200" y="1466425"/>
            <a:chExt cx="776900" cy="486300"/>
          </a:xfrm>
        </p:grpSpPr>
        <p:sp>
          <p:nvSpPr>
            <p:cNvPr id="323" name="Google Shape;323;p2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24" name="Google Shape;324;p2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 name="Google Shape;325;p29"/>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 name="Google Shape;326;p29"/>
          <p:cNvGrpSpPr/>
          <p:nvPr/>
        </p:nvGrpSpPr>
        <p:grpSpPr>
          <a:xfrm>
            <a:off x="457200" y="3011050"/>
            <a:ext cx="776900" cy="486300"/>
            <a:chOff x="457200" y="1466425"/>
            <a:chExt cx="776900" cy="486300"/>
          </a:xfrm>
        </p:grpSpPr>
        <p:sp>
          <p:nvSpPr>
            <p:cNvPr id="327" name="Google Shape;327;p2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28" name="Google Shape;328;p2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 name="Google Shape;329;p29"/>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 name="Google Shape;330;p29"/>
          <p:cNvGrpSpPr/>
          <p:nvPr/>
        </p:nvGrpSpPr>
        <p:grpSpPr>
          <a:xfrm>
            <a:off x="457200" y="3602137"/>
            <a:ext cx="776900" cy="486300"/>
            <a:chOff x="457200" y="1466425"/>
            <a:chExt cx="776900" cy="486300"/>
          </a:xfrm>
        </p:grpSpPr>
        <p:sp>
          <p:nvSpPr>
            <p:cNvPr id="331" name="Google Shape;331;p2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32" name="Google Shape;332;p2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 name="Google Shape;333;p29"/>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 name="Google Shape;334;p29"/>
          <p:cNvGrpSpPr/>
          <p:nvPr/>
        </p:nvGrpSpPr>
        <p:grpSpPr>
          <a:xfrm>
            <a:off x="457200" y="4193262"/>
            <a:ext cx="776900" cy="486300"/>
            <a:chOff x="457200" y="1466425"/>
            <a:chExt cx="776900" cy="486300"/>
          </a:xfrm>
        </p:grpSpPr>
        <p:sp>
          <p:nvSpPr>
            <p:cNvPr id="335" name="Google Shape;335;p2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36" name="Google Shape;336;p2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 name="Google Shape;337;p29"/>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8" name="Google Shape;338;p29"/>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9" name="Google Shape;339;p29"/>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9"/>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1" name="Google Shape;341;p29"/>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2" name="Google Shape;342;p29"/>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_1">
    <p:spTree>
      <p:nvGrpSpPr>
        <p:cNvPr id="343" name="Shape 343"/>
        <p:cNvGrpSpPr/>
        <p:nvPr/>
      </p:nvGrpSpPr>
      <p:grpSpPr>
        <a:xfrm>
          <a:off x="0" y="0"/>
          <a:ext cx="0" cy="0"/>
          <a:chOff x="0" y="0"/>
          <a:chExt cx="0" cy="0"/>
        </a:xfrm>
      </p:grpSpPr>
      <p:sp>
        <p:nvSpPr>
          <p:cNvPr id="344" name="Google Shape;344;p30"/>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6" name="Google Shape;346;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47" name="Google Shape;347;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48" name="Google Shape;348;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49" name="Google Shape;349;p30"/>
          <p:cNvGrpSpPr/>
          <p:nvPr/>
        </p:nvGrpSpPr>
        <p:grpSpPr>
          <a:xfrm>
            <a:off x="457222" y="1149803"/>
            <a:ext cx="713194" cy="446423"/>
            <a:chOff x="457200" y="1466425"/>
            <a:chExt cx="776900" cy="486300"/>
          </a:xfrm>
        </p:grpSpPr>
        <p:sp>
          <p:nvSpPr>
            <p:cNvPr id="350" name="Google Shape;350;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51" name="Google Shape;351;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 name="Google Shape;352;p30"/>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3" name="Google Shape;353;p30"/>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 name="Google Shape;354;p30"/>
          <p:cNvGrpSpPr/>
          <p:nvPr/>
        </p:nvGrpSpPr>
        <p:grpSpPr>
          <a:xfrm>
            <a:off x="457222" y="1672428"/>
            <a:ext cx="713194" cy="446423"/>
            <a:chOff x="457200" y="1466425"/>
            <a:chExt cx="776900" cy="486300"/>
          </a:xfrm>
        </p:grpSpPr>
        <p:sp>
          <p:nvSpPr>
            <p:cNvPr id="355" name="Google Shape;355;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56" name="Google Shape;356;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 name="Google Shape;357;p30"/>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8" name="Google Shape;358;p30"/>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 name="Google Shape;359;p30"/>
          <p:cNvGrpSpPr/>
          <p:nvPr/>
        </p:nvGrpSpPr>
        <p:grpSpPr>
          <a:xfrm>
            <a:off x="457197" y="2195578"/>
            <a:ext cx="713194" cy="446423"/>
            <a:chOff x="457200" y="1466425"/>
            <a:chExt cx="776900" cy="486300"/>
          </a:xfrm>
        </p:grpSpPr>
        <p:sp>
          <p:nvSpPr>
            <p:cNvPr id="360" name="Google Shape;360;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61" name="Google Shape;361;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 name="Google Shape;362;p30"/>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3" name="Google Shape;363;p30"/>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 name="Google Shape;364;p30"/>
          <p:cNvGrpSpPr/>
          <p:nvPr/>
        </p:nvGrpSpPr>
        <p:grpSpPr>
          <a:xfrm>
            <a:off x="457197" y="2718203"/>
            <a:ext cx="713194" cy="446423"/>
            <a:chOff x="457200" y="1466425"/>
            <a:chExt cx="776900" cy="486300"/>
          </a:xfrm>
        </p:grpSpPr>
        <p:sp>
          <p:nvSpPr>
            <p:cNvPr id="365" name="Google Shape;365;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66" name="Google Shape;366;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 name="Google Shape;367;p30"/>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8" name="Google Shape;368;p30"/>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 name="Google Shape;369;p30"/>
          <p:cNvGrpSpPr/>
          <p:nvPr/>
        </p:nvGrpSpPr>
        <p:grpSpPr>
          <a:xfrm>
            <a:off x="457222" y="3240828"/>
            <a:ext cx="713194" cy="446423"/>
            <a:chOff x="457200" y="1466425"/>
            <a:chExt cx="776900" cy="486300"/>
          </a:xfrm>
        </p:grpSpPr>
        <p:sp>
          <p:nvSpPr>
            <p:cNvPr id="370" name="Google Shape;370;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71" name="Google Shape;371;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 name="Google Shape;372;p30"/>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3" name="Google Shape;373;p30"/>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 name="Google Shape;374;p30"/>
          <p:cNvGrpSpPr/>
          <p:nvPr/>
        </p:nvGrpSpPr>
        <p:grpSpPr>
          <a:xfrm>
            <a:off x="457222" y="3763453"/>
            <a:ext cx="713194" cy="446423"/>
            <a:chOff x="457200" y="1466425"/>
            <a:chExt cx="776900" cy="486300"/>
          </a:xfrm>
        </p:grpSpPr>
        <p:sp>
          <p:nvSpPr>
            <p:cNvPr id="375" name="Google Shape;375;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76" name="Google Shape;376;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 name="Google Shape;377;p30"/>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0"/>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 name="Google Shape;379;p30"/>
          <p:cNvGrpSpPr/>
          <p:nvPr/>
        </p:nvGrpSpPr>
        <p:grpSpPr>
          <a:xfrm>
            <a:off x="457222" y="4311603"/>
            <a:ext cx="713194" cy="446423"/>
            <a:chOff x="457200" y="1466425"/>
            <a:chExt cx="776900" cy="486300"/>
          </a:xfrm>
        </p:grpSpPr>
        <p:sp>
          <p:nvSpPr>
            <p:cNvPr id="380" name="Google Shape;380;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81" name="Google Shape;381;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 name="Google Shape;382;p30"/>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3" name="Google Shape;383;p30"/>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21" name="Shape 21"/>
        <p:cNvGrpSpPr/>
        <p:nvPr/>
      </p:nvGrpSpPr>
      <p:grpSpPr>
        <a:xfrm>
          <a:off x="0" y="0"/>
          <a:ext cx="0" cy="0"/>
          <a:chOff x="0" y="0"/>
          <a:chExt cx="0" cy="0"/>
        </a:xfrm>
      </p:grpSpPr>
      <p:pic>
        <p:nvPicPr>
          <p:cNvPr id="22" name="Google Shape;22;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3" name="Google Shape;23;p4"/>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4" name="Google Shape;24;p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_1_1">
    <p:spTree>
      <p:nvGrpSpPr>
        <p:cNvPr id="384" name="Shape 384"/>
        <p:cNvGrpSpPr/>
        <p:nvPr/>
      </p:nvGrpSpPr>
      <p:grpSpPr>
        <a:xfrm>
          <a:off x="0" y="0"/>
          <a:ext cx="0" cy="0"/>
          <a:chOff x="0" y="0"/>
          <a:chExt cx="0" cy="0"/>
        </a:xfrm>
      </p:grpSpPr>
      <p:sp>
        <p:nvSpPr>
          <p:cNvPr id="385" name="Google Shape;385;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87" name="Google Shape;387;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88" name="Google Shape;388;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9" name="Google Shape;389;p31"/>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1"/>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391" name="Google Shape;391;p31"/>
          <p:cNvGrpSpPr/>
          <p:nvPr/>
        </p:nvGrpSpPr>
        <p:grpSpPr>
          <a:xfrm>
            <a:off x="457181" y="1345103"/>
            <a:ext cx="533372" cy="533480"/>
            <a:chOff x="457200" y="1378813"/>
            <a:chExt cx="695400" cy="695450"/>
          </a:xfrm>
        </p:grpSpPr>
        <p:sp>
          <p:nvSpPr>
            <p:cNvPr id="392" name="Google Shape;392;p31"/>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393" name="Google Shape;393;p31"/>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 name="Google Shape;394;p31"/>
          <p:cNvGrpSpPr/>
          <p:nvPr/>
        </p:nvGrpSpPr>
        <p:grpSpPr>
          <a:xfrm>
            <a:off x="3228956" y="1345103"/>
            <a:ext cx="533372" cy="533480"/>
            <a:chOff x="457200" y="1378813"/>
            <a:chExt cx="695400" cy="695450"/>
          </a:xfrm>
        </p:grpSpPr>
        <p:sp>
          <p:nvSpPr>
            <p:cNvPr id="395" name="Google Shape;395;p31"/>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396" name="Google Shape;396;p31"/>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97" name="Google Shape;397;p31"/>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1"/>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399" name="Google Shape;399;p31"/>
          <p:cNvGrpSpPr/>
          <p:nvPr/>
        </p:nvGrpSpPr>
        <p:grpSpPr>
          <a:xfrm>
            <a:off x="6134081" y="1345853"/>
            <a:ext cx="533372" cy="533480"/>
            <a:chOff x="457200" y="1378813"/>
            <a:chExt cx="695400" cy="695450"/>
          </a:xfrm>
        </p:grpSpPr>
        <p:sp>
          <p:nvSpPr>
            <p:cNvPr id="400" name="Google Shape;400;p31"/>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01" name="Google Shape;401;p31"/>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02" name="Google Shape;402;p31"/>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1"/>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04" name="Google Shape;404;p3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5. Labelled (3 columns)">
  <p:cSld name="CUSTOM_2_7_1_5_2_2_1">
    <p:spTree>
      <p:nvGrpSpPr>
        <p:cNvPr id="405" name="Shape 405"/>
        <p:cNvGrpSpPr/>
        <p:nvPr/>
      </p:nvGrpSpPr>
      <p:grpSpPr>
        <a:xfrm>
          <a:off x="0" y="0"/>
          <a:ext cx="0" cy="0"/>
          <a:chOff x="0" y="0"/>
          <a:chExt cx="0" cy="0"/>
        </a:xfrm>
      </p:grpSpPr>
      <p:sp>
        <p:nvSpPr>
          <p:cNvPr id="406" name="Google Shape;406;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8" name="Google Shape;408;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09" name="Google Shape;409;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10" name="Google Shape;410;p32"/>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2"/>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12" name="Google Shape;412;p32"/>
          <p:cNvSpPr/>
          <p:nvPr/>
        </p:nvSpPr>
        <p:spPr>
          <a:xfrm>
            <a:off x="457155" y="1345100"/>
            <a:ext cx="2185500" cy="476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latin typeface="Roboto Light"/>
              <a:ea typeface="Roboto Light"/>
              <a:cs typeface="Roboto Light"/>
              <a:sym typeface="Roboto Light"/>
            </a:endParaRPr>
          </a:p>
        </p:txBody>
      </p:sp>
      <p:sp>
        <p:nvSpPr>
          <p:cNvPr id="413" name="Google Shape;413;p32"/>
          <p:cNvSpPr/>
          <p:nvPr/>
        </p:nvSpPr>
        <p:spPr>
          <a:xfrm rot="10800000">
            <a:off x="593344" y="173388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2"/>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2"/>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16" name="Google Shape;416;p32"/>
          <p:cNvSpPr/>
          <p:nvPr/>
        </p:nvSpPr>
        <p:spPr>
          <a:xfrm>
            <a:off x="3228929" y="1345100"/>
            <a:ext cx="22986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17" name="Google Shape;417;p32"/>
          <p:cNvSpPr/>
          <p:nvPr/>
        </p:nvSpPr>
        <p:spPr>
          <a:xfrm rot="10800000">
            <a:off x="3365119" y="17338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418" name="Google Shape;418;p32"/>
          <p:cNvGrpSpPr/>
          <p:nvPr/>
        </p:nvGrpSpPr>
        <p:grpSpPr>
          <a:xfrm>
            <a:off x="6134054" y="1345850"/>
            <a:ext cx="2298699" cy="533482"/>
            <a:chOff x="457164" y="1378809"/>
            <a:chExt cx="2997000" cy="695454"/>
          </a:xfrm>
        </p:grpSpPr>
        <p:sp>
          <p:nvSpPr>
            <p:cNvPr id="419" name="Google Shape;419;p32"/>
            <p:cNvSpPr/>
            <p:nvPr/>
          </p:nvSpPr>
          <p:spPr>
            <a:xfrm>
              <a:off x="457164" y="1378809"/>
              <a:ext cx="29970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20" name="Google Shape;420;p32"/>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21" name="Google Shape;421;p32"/>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2"/>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23" name="Google Shape;423;p32"/>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24" name="Google Shape;424;p32"/>
          <p:cNvSpPr txBox="1"/>
          <p:nvPr>
            <p:ph idx="6" type="subTitle"/>
          </p:nvPr>
        </p:nvSpPr>
        <p:spPr>
          <a:xfrm>
            <a:off x="4677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SzPts val="1400"/>
              <a:buFont typeface="Roboto Medium"/>
              <a:buNone/>
              <a:defRPr>
                <a:latin typeface="Roboto Medium"/>
                <a:ea typeface="Roboto Medium"/>
                <a:cs typeface="Roboto Medium"/>
                <a:sym typeface="Roboto Medium"/>
              </a:defRPr>
            </a:lvl1pPr>
            <a:lvl2pPr lvl="1" rtl="0">
              <a:spcBef>
                <a:spcPts val="0"/>
              </a:spcBef>
              <a:spcAft>
                <a:spcPts val="0"/>
              </a:spcAft>
              <a:buSzPts val="1400"/>
              <a:buFont typeface="Roboto Medium"/>
              <a:buNone/>
              <a:defRPr>
                <a:latin typeface="Roboto Medium"/>
                <a:ea typeface="Roboto Medium"/>
                <a:cs typeface="Roboto Medium"/>
                <a:sym typeface="Roboto Medium"/>
              </a:defRPr>
            </a:lvl2pPr>
            <a:lvl3pPr lvl="2" rtl="0">
              <a:spcBef>
                <a:spcPts val="0"/>
              </a:spcBef>
              <a:spcAft>
                <a:spcPts val="0"/>
              </a:spcAft>
              <a:buSzPts val="1400"/>
              <a:buFont typeface="Roboto Medium"/>
              <a:buNone/>
              <a:defRPr>
                <a:latin typeface="Roboto Medium"/>
                <a:ea typeface="Roboto Medium"/>
                <a:cs typeface="Roboto Medium"/>
                <a:sym typeface="Roboto Medium"/>
              </a:defRPr>
            </a:lvl3pPr>
            <a:lvl4pPr lvl="3" rtl="0">
              <a:spcBef>
                <a:spcPts val="0"/>
              </a:spcBef>
              <a:spcAft>
                <a:spcPts val="0"/>
              </a:spcAft>
              <a:buSzPts val="1400"/>
              <a:buFont typeface="Roboto Medium"/>
              <a:buNone/>
              <a:defRPr>
                <a:latin typeface="Roboto Medium"/>
                <a:ea typeface="Roboto Medium"/>
                <a:cs typeface="Roboto Medium"/>
                <a:sym typeface="Roboto Medium"/>
              </a:defRPr>
            </a:lvl4pPr>
            <a:lvl5pPr lvl="4" rtl="0">
              <a:spcBef>
                <a:spcPts val="0"/>
              </a:spcBef>
              <a:spcAft>
                <a:spcPts val="0"/>
              </a:spcAft>
              <a:buSzPts val="1400"/>
              <a:buFont typeface="Roboto Medium"/>
              <a:buNone/>
              <a:defRPr>
                <a:latin typeface="Roboto Medium"/>
                <a:ea typeface="Roboto Medium"/>
                <a:cs typeface="Roboto Medium"/>
                <a:sym typeface="Roboto Medium"/>
              </a:defRPr>
            </a:lvl5pPr>
            <a:lvl6pPr lvl="5" rtl="0">
              <a:spcBef>
                <a:spcPts val="0"/>
              </a:spcBef>
              <a:spcAft>
                <a:spcPts val="0"/>
              </a:spcAft>
              <a:buSzPts val="1400"/>
              <a:buFont typeface="Roboto Medium"/>
              <a:buNone/>
              <a:defRPr>
                <a:latin typeface="Roboto Medium"/>
                <a:ea typeface="Roboto Medium"/>
                <a:cs typeface="Roboto Medium"/>
                <a:sym typeface="Roboto Medium"/>
              </a:defRPr>
            </a:lvl6pPr>
            <a:lvl7pPr lvl="6" rtl="0">
              <a:spcBef>
                <a:spcPts val="0"/>
              </a:spcBef>
              <a:spcAft>
                <a:spcPts val="0"/>
              </a:spcAft>
              <a:buSzPts val="1400"/>
              <a:buFont typeface="Roboto Medium"/>
              <a:buNone/>
              <a:defRPr>
                <a:latin typeface="Roboto Medium"/>
                <a:ea typeface="Roboto Medium"/>
                <a:cs typeface="Roboto Medium"/>
                <a:sym typeface="Roboto Medium"/>
              </a:defRPr>
            </a:lvl7pPr>
            <a:lvl8pPr lvl="7" rtl="0">
              <a:spcBef>
                <a:spcPts val="0"/>
              </a:spcBef>
              <a:spcAft>
                <a:spcPts val="0"/>
              </a:spcAft>
              <a:buSzPts val="1400"/>
              <a:buFont typeface="Roboto Medium"/>
              <a:buNone/>
              <a:defRPr>
                <a:latin typeface="Roboto Medium"/>
                <a:ea typeface="Roboto Medium"/>
                <a:cs typeface="Roboto Medium"/>
                <a:sym typeface="Roboto Medium"/>
              </a:defRPr>
            </a:lvl8pPr>
            <a:lvl9pPr lvl="8" rtl="0">
              <a:spcBef>
                <a:spcPts val="0"/>
              </a:spcBef>
              <a:spcAft>
                <a:spcPts val="0"/>
              </a:spcAft>
              <a:buSzPts val="1400"/>
              <a:buFont typeface="Roboto Medium"/>
              <a:buNone/>
              <a:defRPr>
                <a:latin typeface="Roboto Medium"/>
                <a:ea typeface="Roboto Medium"/>
                <a:cs typeface="Roboto Medium"/>
                <a:sym typeface="Roboto Medium"/>
              </a:defRPr>
            </a:lvl9pPr>
          </a:lstStyle>
          <a:p/>
        </p:txBody>
      </p:sp>
      <p:sp>
        <p:nvSpPr>
          <p:cNvPr id="425" name="Google Shape;425;p32"/>
          <p:cNvSpPr txBox="1"/>
          <p:nvPr>
            <p:ph idx="7" type="subTitle"/>
          </p:nvPr>
        </p:nvSpPr>
        <p:spPr>
          <a:xfrm>
            <a:off x="32156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
        <p:nvSpPr>
          <p:cNvPr id="426" name="Google Shape;426;p32"/>
          <p:cNvSpPr txBox="1"/>
          <p:nvPr>
            <p:ph idx="8" type="subTitle"/>
          </p:nvPr>
        </p:nvSpPr>
        <p:spPr>
          <a:xfrm>
            <a:off x="6115500"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_1_1">
    <p:spTree>
      <p:nvGrpSpPr>
        <p:cNvPr id="427" name="Shape 427"/>
        <p:cNvGrpSpPr/>
        <p:nvPr/>
      </p:nvGrpSpPr>
      <p:grpSpPr>
        <a:xfrm>
          <a:off x="0" y="0"/>
          <a:ext cx="0" cy="0"/>
          <a:chOff x="0" y="0"/>
          <a:chExt cx="0" cy="0"/>
        </a:xfrm>
      </p:grpSpPr>
      <p:pic>
        <p:nvPicPr>
          <p:cNvPr id="428" name="Google Shape;428;p33"/>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29" name="Google Shape;429;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0" name="Google Shape;430;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31" name="Google Shape;431;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32" name="Google Shape;432;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33" name="Google Shape;433;p33"/>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34" name="Google Shape;434;p33"/>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35" name="Google Shape;435;p33"/>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6" name="Google Shape;436;p33"/>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7" name="Google Shape;437;p33"/>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38" name="Google Shape;438;p33"/>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439" name="Google Shape;439;p33"/>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3"/>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41" name="Google Shape;441;p3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_1_2">
    <p:spTree>
      <p:nvGrpSpPr>
        <p:cNvPr id="442" name="Shape 442"/>
        <p:cNvGrpSpPr/>
        <p:nvPr/>
      </p:nvGrpSpPr>
      <p:grpSpPr>
        <a:xfrm>
          <a:off x="0" y="0"/>
          <a:ext cx="0" cy="0"/>
          <a:chOff x="0" y="0"/>
          <a:chExt cx="0" cy="0"/>
        </a:xfrm>
      </p:grpSpPr>
      <p:grpSp>
        <p:nvGrpSpPr>
          <p:cNvPr id="443" name="Google Shape;443;p34"/>
          <p:cNvGrpSpPr/>
          <p:nvPr/>
        </p:nvGrpSpPr>
        <p:grpSpPr>
          <a:xfrm>
            <a:off x="453220" y="1424000"/>
            <a:ext cx="743726" cy="530949"/>
            <a:chOff x="453220" y="1424000"/>
            <a:chExt cx="743726" cy="530949"/>
          </a:xfrm>
        </p:grpSpPr>
        <p:sp>
          <p:nvSpPr>
            <p:cNvPr id="444" name="Google Shape;444;p3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45" name="Google Shape;445;p3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446" name="Google Shape;446;p34"/>
          <p:cNvGrpSpPr/>
          <p:nvPr/>
        </p:nvGrpSpPr>
        <p:grpSpPr>
          <a:xfrm>
            <a:off x="453233" y="2276300"/>
            <a:ext cx="743726" cy="530949"/>
            <a:chOff x="453233" y="2276300"/>
            <a:chExt cx="743726" cy="530949"/>
          </a:xfrm>
        </p:grpSpPr>
        <p:sp>
          <p:nvSpPr>
            <p:cNvPr id="447" name="Google Shape;447;p3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48" name="Google Shape;448;p3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449" name="Google Shape;449;p3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1" name="Google Shape;451;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2" name="Google Shape;452;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53" name="Google Shape;453;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4" name="Google Shape;454;p34"/>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5" name="Google Shape;455;p3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 name="Google Shape;458;p34"/>
          <p:cNvGrpSpPr/>
          <p:nvPr/>
        </p:nvGrpSpPr>
        <p:grpSpPr>
          <a:xfrm>
            <a:off x="453233" y="3128588"/>
            <a:ext cx="743726" cy="530949"/>
            <a:chOff x="453233" y="3128588"/>
            <a:chExt cx="743726" cy="530949"/>
          </a:xfrm>
        </p:grpSpPr>
        <p:sp>
          <p:nvSpPr>
            <p:cNvPr id="459" name="Google Shape;459;p3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60" name="Google Shape;460;p34"/>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461" name="Google Shape;461;p34"/>
          <p:cNvGrpSpPr/>
          <p:nvPr/>
        </p:nvGrpSpPr>
        <p:grpSpPr>
          <a:xfrm>
            <a:off x="453233" y="3952200"/>
            <a:ext cx="743726" cy="530949"/>
            <a:chOff x="453233" y="3952200"/>
            <a:chExt cx="743726" cy="530949"/>
          </a:xfrm>
        </p:grpSpPr>
        <p:sp>
          <p:nvSpPr>
            <p:cNvPr id="462" name="Google Shape;462;p34"/>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63" name="Google Shape;463;p34"/>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464" name="Google Shape;464;p34"/>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5" name="Google Shape;465;p34"/>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34"/>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7" name="Google Shape;467;p34"/>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3 (Blue) ">
  <p:cSld name="CUSTOM_2_7_1_6_1_2_3">
    <p:spTree>
      <p:nvGrpSpPr>
        <p:cNvPr id="468" name="Shape 468"/>
        <p:cNvGrpSpPr/>
        <p:nvPr/>
      </p:nvGrpSpPr>
      <p:grpSpPr>
        <a:xfrm>
          <a:off x="0" y="0"/>
          <a:ext cx="0" cy="0"/>
          <a:chOff x="0" y="0"/>
          <a:chExt cx="0" cy="0"/>
        </a:xfrm>
      </p:grpSpPr>
      <p:sp>
        <p:nvSpPr>
          <p:cNvPr id="469" name="Google Shape;469;p35"/>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70" name="Google Shape;470;p35"/>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71" name="Google Shape;471;p35"/>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72" name="Google Shape;472;p35"/>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73" name="Google Shape;473;p3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5" name="Google Shape;475;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76" name="Google Shape;476;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77" name="Google Shape;477;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8" name="Google Shape;478;p35"/>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9" name="Google Shape;479;p3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5"/>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82" name="Google Shape;482;p35"/>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83" name="Google Shape;483;p35"/>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4" name="Google Shape;484;p35"/>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5" name="Google Shape;485;p35"/>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486" name="Shape 486"/>
        <p:cNvGrpSpPr/>
        <p:nvPr/>
      </p:nvGrpSpPr>
      <p:grpSpPr>
        <a:xfrm>
          <a:off x="0" y="0"/>
          <a:ext cx="0" cy="0"/>
          <a:chOff x="0" y="0"/>
          <a:chExt cx="0" cy="0"/>
        </a:xfrm>
      </p:grpSpPr>
      <p:sp>
        <p:nvSpPr>
          <p:cNvPr id="487" name="Google Shape;487;p36"/>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488" name="Google Shape;488;p36"/>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489" name="Google Shape;489;p36"/>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490" name="Google Shape;490;p36"/>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491" name="Google Shape;491;p3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4" name="Google Shape;494;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95" name="Google Shape;495;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6" name="Google Shape;496;p3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6"/>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00" name="Google Shape;500;p36"/>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01" name="Google Shape;501;p36"/>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02" name="Google Shape;502;p36"/>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03" name="Google Shape;503;p36"/>
          <p:cNvSpPr txBox="1"/>
          <p:nvPr>
            <p:ph idx="2" type="subTitle"/>
          </p:nvPr>
        </p:nvSpPr>
        <p:spPr>
          <a:xfrm>
            <a:off x="-25"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36"/>
          <p:cNvSpPr txBox="1"/>
          <p:nvPr>
            <p:ph idx="3" type="subTitle"/>
          </p:nvPr>
        </p:nvSpPr>
        <p:spPr>
          <a:xfrm>
            <a:off x="-25" y="2233541"/>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36"/>
          <p:cNvSpPr txBox="1"/>
          <p:nvPr>
            <p:ph idx="4" type="subTitle"/>
          </p:nvPr>
        </p:nvSpPr>
        <p:spPr>
          <a:xfrm>
            <a:off x="-25" y="307625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36"/>
          <p:cNvSpPr txBox="1"/>
          <p:nvPr>
            <p:ph idx="5" type="subTitle"/>
          </p:nvPr>
        </p:nvSpPr>
        <p:spPr>
          <a:xfrm>
            <a:off x="-25" y="39165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7" name="Google Shape;507;p36"/>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Bullets 1–3 (Red) ">
  <p:cSld name="CUSTOM_2_7_1_6_1_2_2_2">
    <p:spTree>
      <p:nvGrpSpPr>
        <p:cNvPr id="508" name="Shape 508"/>
        <p:cNvGrpSpPr/>
        <p:nvPr/>
      </p:nvGrpSpPr>
      <p:grpSpPr>
        <a:xfrm>
          <a:off x="0" y="0"/>
          <a:ext cx="0" cy="0"/>
          <a:chOff x="0" y="0"/>
          <a:chExt cx="0" cy="0"/>
        </a:xfrm>
      </p:grpSpPr>
      <p:sp>
        <p:nvSpPr>
          <p:cNvPr id="509" name="Google Shape;509;p37"/>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10" name="Google Shape;510;p37"/>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11" name="Google Shape;511;p37"/>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12" name="Google Shape;512;p37"/>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13" name="Google Shape;513;p3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5" name="Google Shape;515;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6" name="Google Shape;516;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17" name="Google Shape;517;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8" name="Google Shape;518;p3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7"/>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21" name="Google Shape;521;p37"/>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22" name="Google Shape;522;p37"/>
          <p:cNvSpPr txBox="1"/>
          <p:nvPr>
            <p:ph idx="2" type="subTitle"/>
          </p:nvPr>
        </p:nvSpPr>
        <p:spPr>
          <a:xfrm>
            <a:off x="5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37"/>
          <p:cNvSpPr txBox="1"/>
          <p:nvPr>
            <p:ph idx="3" type="subTitle"/>
          </p:nvPr>
        </p:nvSpPr>
        <p:spPr>
          <a:xfrm>
            <a:off x="5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37"/>
          <p:cNvSpPr txBox="1"/>
          <p:nvPr>
            <p:ph idx="4" type="subTitle"/>
          </p:nvPr>
        </p:nvSpPr>
        <p:spPr>
          <a:xfrm>
            <a:off x="5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3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526" name="Shape 526"/>
        <p:cNvGrpSpPr/>
        <p:nvPr/>
      </p:nvGrpSpPr>
      <p:grpSpPr>
        <a:xfrm>
          <a:off x="0" y="0"/>
          <a:ext cx="0" cy="0"/>
          <a:chOff x="0" y="0"/>
          <a:chExt cx="0" cy="0"/>
        </a:xfrm>
      </p:grpSpPr>
      <p:sp>
        <p:nvSpPr>
          <p:cNvPr id="527" name="Google Shape;527;p38"/>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28" name="Google Shape;528;p38"/>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29" name="Google Shape;529;p38"/>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30" name="Google Shape;530;p38"/>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31" name="Google Shape;531;p3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3" name="Google Shape;533;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4" name="Google Shape;534;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35" name="Google Shape;535;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8"/>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40" name="Google Shape;540;p38"/>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41" name="Google Shape;541;p38"/>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42" name="Google Shape;542;p38"/>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43" name="Google Shape;543;p38"/>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38"/>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5" name="Google Shape;545;p38"/>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6" name="Google Shape;546;p38"/>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7" name="Google Shape;547;p38"/>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Bullets 1–3 (Orange) ">
  <p:cSld name="CUSTOM_2_7_1_6_1_2_2_1_1">
    <p:spTree>
      <p:nvGrpSpPr>
        <p:cNvPr id="548" name="Shape 548"/>
        <p:cNvGrpSpPr/>
        <p:nvPr/>
      </p:nvGrpSpPr>
      <p:grpSpPr>
        <a:xfrm>
          <a:off x="0" y="0"/>
          <a:ext cx="0" cy="0"/>
          <a:chOff x="0" y="0"/>
          <a:chExt cx="0" cy="0"/>
        </a:xfrm>
      </p:grpSpPr>
      <p:grpSp>
        <p:nvGrpSpPr>
          <p:cNvPr id="549" name="Google Shape;549;p39"/>
          <p:cNvGrpSpPr/>
          <p:nvPr/>
        </p:nvGrpSpPr>
        <p:grpSpPr>
          <a:xfrm>
            <a:off x="453220" y="1424000"/>
            <a:ext cx="743726" cy="530949"/>
            <a:chOff x="453220" y="1424000"/>
            <a:chExt cx="743726" cy="530949"/>
          </a:xfrm>
        </p:grpSpPr>
        <p:sp>
          <p:nvSpPr>
            <p:cNvPr id="550" name="Google Shape;550;p39"/>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51" name="Google Shape;551;p39"/>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552" name="Google Shape;552;p39"/>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53" name="Google Shape;553;p39"/>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54" name="Google Shape;554;p3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7" name="Google Shape;557;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58" name="Google Shape;558;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9" name="Google Shape;559;p3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9"/>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62" name="Google Shape;562;p39"/>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63" name="Google Shape;563;p39"/>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4" name="Google Shape;564;p39"/>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5" name="Google Shape;565;p39"/>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6" name="Google Shape;566;p39"/>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567" name="Shape 567"/>
        <p:cNvGrpSpPr/>
        <p:nvPr/>
      </p:nvGrpSpPr>
      <p:grpSpPr>
        <a:xfrm>
          <a:off x="0" y="0"/>
          <a:ext cx="0" cy="0"/>
          <a:chOff x="0" y="0"/>
          <a:chExt cx="0" cy="0"/>
        </a:xfrm>
      </p:grpSpPr>
      <p:sp>
        <p:nvSpPr>
          <p:cNvPr id="568" name="Google Shape;568;p4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570" name="Google Shape;570;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72" name="Google Shape;572;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3" name="Google Shape;573;p40"/>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4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0"/>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8" name="Google Shape;578;p40"/>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9" name="Google Shape;579;p40"/>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4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0"/>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40"/>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83" name="Google Shape;583;p40"/>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84" name="Google Shape;584;p40"/>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85" name="Google Shape;585;p40"/>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86" name="Google Shape;586;p40"/>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87" name="Google Shape;587;p40"/>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88" name="Google Shape;588;p40"/>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89" name="Google Shape;589;p40"/>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90" name="Google Shape;590;p40"/>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91" name="Google Shape;591;p40"/>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92" name="Google Shape;592;p40"/>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9. Share your answers">
  <p:cSld name="CUSTOM_17_2_1_2_3_2_2">
    <p:spTree>
      <p:nvGrpSpPr>
        <p:cNvPr id="25" name="Shape 25"/>
        <p:cNvGrpSpPr/>
        <p:nvPr/>
      </p:nvGrpSpPr>
      <p:grpSpPr>
        <a:xfrm>
          <a:off x="0" y="0"/>
          <a:ext cx="0" cy="0"/>
          <a:chOff x="0" y="0"/>
          <a:chExt cx="0" cy="0"/>
        </a:xfrm>
      </p:grpSpPr>
      <p:pic>
        <p:nvPicPr>
          <p:cNvPr id="26" name="Google Shape;26;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7" name="Google Shape;27;p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28" name="Google Shape;28;p5"/>
          <p:cNvPicPr preferRelativeResize="0"/>
          <p:nvPr/>
        </p:nvPicPr>
        <p:blipFill rotWithShape="1">
          <a:blip r:embed="rId3">
            <a:alphaModFix/>
          </a:blip>
          <a:srcRect b="0" l="0" r="0" t="0"/>
          <a:stretch/>
        </p:blipFill>
        <p:spPr>
          <a:xfrm>
            <a:off x="1550775" y="1145238"/>
            <a:ext cx="5859574" cy="2853025"/>
          </a:xfrm>
          <a:prstGeom prst="rect">
            <a:avLst/>
          </a:prstGeom>
          <a:noFill/>
          <a:ln>
            <a:noFill/>
          </a:ln>
        </p:spPr>
      </p:pic>
      <p:sp>
        <p:nvSpPr>
          <p:cNvPr id="29" name="Google Shape;29;p5"/>
          <p:cNvSpPr txBox="1"/>
          <p:nvPr/>
        </p:nvSpPr>
        <p:spPr>
          <a:xfrm>
            <a:off x="1972861" y="2010327"/>
            <a:ext cx="1919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30" name="Google Shape;30;p5"/>
          <p:cNvSpPr txBox="1"/>
          <p:nvPr/>
        </p:nvSpPr>
        <p:spPr>
          <a:xfrm>
            <a:off x="3729425" y="2284000"/>
            <a:ext cx="1727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31" name="Google Shape;31;p5"/>
          <p:cNvSpPr txBox="1"/>
          <p:nvPr/>
        </p:nvSpPr>
        <p:spPr>
          <a:xfrm>
            <a:off x="5329975" y="2010325"/>
            <a:ext cx="1843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Bullets 1–3 (Teal) ">
  <p:cSld name="CUSTOM_2_7_1_4_1_1">
    <p:spTree>
      <p:nvGrpSpPr>
        <p:cNvPr id="593" name="Shape 593"/>
        <p:cNvGrpSpPr/>
        <p:nvPr/>
      </p:nvGrpSpPr>
      <p:grpSpPr>
        <a:xfrm>
          <a:off x="0" y="0"/>
          <a:ext cx="0" cy="0"/>
          <a:chOff x="0" y="0"/>
          <a:chExt cx="0" cy="0"/>
        </a:xfrm>
      </p:grpSpPr>
      <p:sp>
        <p:nvSpPr>
          <p:cNvPr id="594" name="Google Shape;594;p4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596" name="Google Shape;596;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7" name="Google Shape;597;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98" name="Google Shape;598;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9" name="Google Shape;599;p41"/>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0" name="Google Shape;600;p4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1"/>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41"/>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41"/>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05" name="Google Shape;605;p41"/>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06" name="Google Shape;606;p41"/>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07" name="Google Shape;607;p41"/>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08" name="Google Shape;608;p41"/>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09" name="Google Shape;609;p41"/>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10" name="Google Shape;610;p4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6 (Blue)">
  <p:cSld name="CUSTOM_10">
    <p:spTree>
      <p:nvGrpSpPr>
        <p:cNvPr id="611" name="Shape 611"/>
        <p:cNvGrpSpPr/>
        <p:nvPr/>
      </p:nvGrpSpPr>
      <p:grpSpPr>
        <a:xfrm>
          <a:off x="0" y="0"/>
          <a:ext cx="0" cy="0"/>
          <a:chOff x="0" y="0"/>
          <a:chExt cx="0" cy="0"/>
        </a:xfrm>
      </p:grpSpPr>
      <p:sp>
        <p:nvSpPr>
          <p:cNvPr id="612" name="Google Shape;612;p4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3" name="Google Shape;613;p42"/>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cxnSp>
        <p:nvCxnSpPr>
          <p:cNvPr id="614" name="Google Shape;614;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5" name="Google Shape;615;p4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616" name="Google Shape;616;p4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22" name="Google Shape;622;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623" name="Google Shape;623;p42"/>
          <p:cNvGrpSpPr/>
          <p:nvPr/>
        </p:nvGrpSpPr>
        <p:grpSpPr>
          <a:xfrm>
            <a:off x="429795" y="1274754"/>
            <a:ext cx="577822" cy="412443"/>
            <a:chOff x="453224" y="1424000"/>
            <a:chExt cx="510985" cy="364800"/>
          </a:xfrm>
        </p:grpSpPr>
        <p:sp>
          <p:nvSpPr>
            <p:cNvPr id="624" name="Google Shape;624;p4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25" name="Google Shape;625;p4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26" name="Google Shape;626;p42"/>
          <p:cNvGrpSpPr/>
          <p:nvPr/>
        </p:nvGrpSpPr>
        <p:grpSpPr>
          <a:xfrm>
            <a:off x="429795" y="1865844"/>
            <a:ext cx="577822" cy="412443"/>
            <a:chOff x="453224" y="1424000"/>
            <a:chExt cx="510985" cy="364800"/>
          </a:xfrm>
        </p:grpSpPr>
        <p:sp>
          <p:nvSpPr>
            <p:cNvPr id="627" name="Google Shape;627;p4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28" name="Google Shape;628;p4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29" name="Google Shape;629;p42"/>
          <p:cNvGrpSpPr/>
          <p:nvPr/>
        </p:nvGrpSpPr>
        <p:grpSpPr>
          <a:xfrm>
            <a:off x="429795" y="2456934"/>
            <a:ext cx="577822" cy="412443"/>
            <a:chOff x="453224" y="1424000"/>
            <a:chExt cx="510985" cy="364800"/>
          </a:xfrm>
        </p:grpSpPr>
        <p:sp>
          <p:nvSpPr>
            <p:cNvPr id="630" name="Google Shape;630;p4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31" name="Google Shape;631;p4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32" name="Google Shape;632;p42"/>
          <p:cNvGrpSpPr/>
          <p:nvPr/>
        </p:nvGrpSpPr>
        <p:grpSpPr>
          <a:xfrm>
            <a:off x="429795" y="3048024"/>
            <a:ext cx="577822" cy="412443"/>
            <a:chOff x="453224" y="1424000"/>
            <a:chExt cx="510985" cy="364800"/>
          </a:xfrm>
        </p:grpSpPr>
        <p:sp>
          <p:nvSpPr>
            <p:cNvPr id="633" name="Google Shape;633;p4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34" name="Google Shape;634;p4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35" name="Google Shape;635;p42"/>
          <p:cNvGrpSpPr/>
          <p:nvPr/>
        </p:nvGrpSpPr>
        <p:grpSpPr>
          <a:xfrm>
            <a:off x="429795" y="3639114"/>
            <a:ext cx="577822" cy="412443"/>
            <a:chOff x="453224" y="1424000"/>
            <a:chExt cx="510985" cy="364800"/>
          </a:xfrm>
        </p:grpSpPr>
        <p:sp>
          <p:nvSpPr>
            <p:cNvPr id="636" name="Google Shape;636;p4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37" name="Google Shape;637;p4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38" name="Google Shape;638;p42"/>
          <p:cNvGrpSpPr/>
          <p:nvPr/>
        </p:nvGrpSpPr>
        <p:grpSpPr>
          <a:xfrm>
            <a:off x="429795" y="4230204"/>
            <a:ext cx="577822" cy="412443"/>
            <a:chOff x="453224" y="1424000"/>
            <a:chExt cx="510985" cy="364800"/>
          </a:xfrm>
        </p:grpSpPr>
        <p:sp>
          <p:nvSpPr>
            <p:cNvPr id="639" name="Google Shape;639;p4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40" name="Google Shape;640;p4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41" name="Google Shape;641;p42"/>
          <p:cNvSpPr txBox="1"/>
          <p:nvPr>
            <p:ph idx="2" type="subTitle"/>
          </p:nvPr>
        </p:nvSpPr>
        <p:spPr>
          <a:xfrm>
            <a:off x="-12300" y="124052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42"/>
          <p:cNvSpPr txBox="1"/>
          <p:nvPr>
            <p:ph idx="3" type="subTitle"/>
          </p:nvPr>
        </p:nvSpPr>
        <p:spPr>
          <a:xfrm>
            <a:off x="-12300" y="181867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3" name="Google Shape;643;p42"/>
          <p:cNvSpPr txBox="1"/>
          <p:nvPr>
            <p:ph idx="4" type="subTitle"/>
          </p:nvPr>
        </p:nvSpPr>
        <p:spPr>
          <a:xfrm>
            <a:off x="-12300" y="242994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4" name="Google Shape;644;p42"/>
          <p:cNvSpPr txBox="1"/>
          <p:nvPr>
            <p:ph idx="5" type="subTitle"/>
          </p:nvPr>
        </p:nvSpPr>
        <p:spPr>
          <a:xfrm>
            <a:off x="-12300" y="304059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5" name="Google Shape;645;p42"/>
          <p:cNvSpPr txBox="1"/>
          <p:nvPr>
            <p:ph idx="6" type="subTitle"/>
          </p:nvPr>
        </p:nvSpPr>
        <p:spPr>
          <a:xfrm>
            <a:off x="-12300" y="3622076"/>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42"/>
          <p:cNvSpPr txBox="1"/>
          <p:nvPr>
            <p:ph idx="7" type="subTitle"/>
          </p:nvPr>
        </p:nvSpPr>
        <p:spPr>
          <a:xfrm>
            <a:off x="-12300" y="4204650"/>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44">
          <p15:clr>
            <a:srgbClr val="FA7B17"/>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7 (Blue) ">
  <p:cSld name="CUSTOM_10_1">
    <p:spTree>
      <p:nvGrpSpPr>
        <p:cNvPr id="647" name="Shape 647"/>
        <p:cNvGrpSpPr/>
        <p:nvPr/>
      </p:nvGrpSpPr>
      <p:grpSpPr>
        <a:xfrm>
          <a:off x="0" y="0"/>
          <a:ext cx="0" cy="0"/>
          <a:chOff x="0" y="0"/>
          <a:chExt cx="0" cy="0"/>
        </a:xfrm>
      </p:grpSpPr>
      <p:cxnSp>
        <p:nvCxnSpPr>
          <p:cNvPr id="648" name="Google Shape;648;p43"/>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649" name="Google Shape;649;p4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650" name="Google Shape;650;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1" name="Google Shape;651;p43"/>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652" name="Google Shape;652;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53" name="Google Shape;653;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4" name="Google Shape;654;p43"/>
          <p:cNvSpPr/>
          <p:nvPr/>
        </p:nvSpPr>
        <p:spPr>
          <a:xfrm>
            <a:off x="1045025" y="431966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 name="Google Shape;655;p43"/>
          <p:cNvGrpSpPr/>
          <p:nvPr/>
        </p:nvGrpSpPr>
        <p:grpSpPr>
          <a:xfrm>
            <a:off x="445468" y="4367943"/>
            <a:ext cx="491946" cy="359019"/>
            <a:chOff x="463425" y="1453125"/>
            <a:chExt cx="735125" cy="513838"/>
          </a:xfrm>
        </p:grpSpPr>
        <p:sp>
          <p:nvSpPr>
            <p:cNvPr id="656" name="Google Shape;656;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57" name="Google Shape;657;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58" name="Google Shape;658;p43"/>
          <p:cNvSpPr txBox="1"/>
          <p:nvPr>
            <p:ph idx="2" type="subTitle"/>
          </p:nvPr>
        </p:nvSpPr>
        <p:spPr>
          <a:xfrm>
            <a:off x="-12300" y="431966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9" name="Google Shape;659;p43"/>
          <p:cNvSpPr/>
          <p:nvPr/>
        </p:nvSpPr>
        <p:spPr>
          <a:xfrm>
            <a:off x="1045025" y="3783948"/>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 name="Google Shape;660;p43"/>
          <p:cNvGrpSpPr/>
          <p:nvPr/>
        </p:nvGrpSpPr>
        <p:grpSpPr>
          <a:xfrm>
            <a:off x="445468" y="3832229"/>
            <a:ext cx="491946" cy="359019"/>
            <a:chOff x="463425" y="1453125"/>
            <a:chExt cx="735125" cy="513838"/>
          </a:xfrm>
        </p:grpSpPr>
        <p:sp>
          <p:nvSpPr>
            <p:cNvPr id="661" name="Google Shape;661;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62" name="Google Shape;662;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63" name="Google Shape;663;p43"/>
          <p:cNvSpPr txBox="1"/>
          <p:nvPr>
            <p:ph idx="3" type="subTitle"/>
          </p:nvPr>
        </p:nvSpPr>
        <p:spPr>
          <a:xfrm>
            <a:off x="-12300" y="3783948"/>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43"/>
          <p:cNvSpPr/>
          <p:nvPr/>
        </p:nvSpPr>
        <p:spPr>
          <a:xfrm>
            <a:off x="1045025" y="324823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 name="Google Shape;665;p43"/>
          <p:cNvGrpSpPr/>
          <p:nvPr/>
        </p:nvGrpSpPr>
        <p:grpSpPr>
          <a:xfrm>
            <a:off x="445468" y="3296514"/>
            <a:ext cx="491946" cy="359019"/>
            <a:chOff x="463425" y="1453125"/>
            <a:chExt cx="735125" cy="513838"/>
          </a:xfrm>
        </p:grpSpPr>
        <p:sp>
          <p:nvSpPr>
            <p:cNvPr id="666" name="Google Shape;666;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67" name="Google Shape;667;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68" name="Google Shape;668;p43"/>
          <p:cNvSpPr txBox="1"/>
          <p:nvPr>
            <p:ph idx="4" type="subTitle"/>
          </p:nvPr>
        </p:nvSpPr>
        <p:spPr>
          <a:xfrm>
            <a:off x="-12300" y="324823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9" name="Google Shape;669;p43"/>
          <p:cNvSpPr/>
          <p:nvPr/>
        </p:nvSpPr>
        <p:spPr>
          <a:xfrm>
            <a:off x="1045025" y="2712519"/>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 name="Google Shape;670;p43"/>
          <p:cNvGrpSpPr/>
          <p:nvPr/>
        </p:nvGrpSpPr>
        <p:grpSpPr>
          <a:xfrm>
            <a:off x="445468" y="2760799"/>
            <a:ext cx="491946" cy="359019"/>
            <a:chOff x="463425" y="1453125"/>
            <a:chExt cx="735125" cy="513838"/>
          </a:xfrm>
        </p:grpSpPr>
        <p:sp>
          <p:nvSpPr>
            <p:cNvPr id="671" name="Google Shape;671;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72" name="Google Shape;672;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73" name="Google Shape;673;p43"/>
          <p:cNvSpPr txBox="1"/>
          <p:nvPr>
            <p:ph idx="5" type="subTitle"/>
          </p:nvPr>
        </p:nvSpPr>
        <p:spPr>
          <a:xfrm>
            <a:off x="-12300" y="2712519"/>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4" name="Google Shape;674;p43"/>
          <p:cNvSpPr/>
          <p:nvPr/>
        </p:nvSpPr>
        <p:spPr>
          <a:xfrm>
            <a:off x="1045025" y="2176804"/>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 name="Google Shape;675;p43"/>
          <p:cNvGrpSpPr/>
          <p:nvPr/>
        </p:nvGrpSpPr>
        <p:grpSpPr>
          <a:xfrm>
            <a:off x="445468" y="2225085"/>
            <a:ext cx="491946" cy="359019"/>
            <a:chOff x="463425" y="1453125"/>
            <a:chExt cx="735125" cy="513838"/>
          </a:xfrm>
        </p:grpSpPr>
        <p:sp>
          <p:nvSpPr>
            <p:cNvPr id="676" name="Google Shape;676;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77" name="Google Shape;677;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78" name="Google Shape;678;p43"/>
          <p:cNvSpPr txBox="1"/>
          <p:nvPr>
            <p:ph idx="6" type="subTitle"/>
          </p:nvPr>
        </p:nvSpPr>
        <p:spPr>
          <a:xfrm>
            <a:off x="-12300" y="2176804"/>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9" name="Google Shape;679;p43"/>
          <p:cNvSpPr/>
          <p:nvPr/>
        </p:nvSpPr>
        <p:spPr>
          <a:xfrm>
            <a:off x="1045025" y="164109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0" name="Google Shape;680;p43"/>
          <p:cNvGrpSpPr/>
          <p:nvPr/>
        </p:nvGrpSpPr>
        <p:grpSpPr>
          <a:xfrm>
            <a:off x="445468" y="1689370"/>
            <a:ext cx="491946" cy="359019"/>
            <a:chOff x="463425" y="1453125"/>
            <a:chExt cx="735125" cy="513838"/>
          </a:xfrm>
        </p:grpSpPr>
        <p:sp>
          <p:nvSpPr>
            <p:cNvPr id="681" name="Google Shape;681;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82" name="Google Shape;682;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83" name="Google Shape;683;p43"/>
          <p:cNvSpPr txBox="1"/>
          <p:nvPr>
            <p:ph idx="7" type="subTitle"/>
          </p:nvPr>
        </p:nvSpPr>
        <p:spPr>
          <a:xfrm>
            <a:off x="-12300" y="1641090"/>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4" name="Google Shape;684;p43"/>
          <p:cNvSpPr/>
          <p:nvPr/>
        </p:nvSpPr>
        <p:spPr>
          <a:xfrm>
            <a:off x="1045025" y="11053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 name="Google Shape;685;p43"/>
          <p:cNvGrpSpPr/>
          <p:nvPr/>
        </p:nvGrpSpPr>
        <p:grpSpPr>
          <a:xfrm>
            <a:off x="445468" y="1153656"/>
            <a:ext cx="491946" cy="359019"/>
            <a:chOff x="463425" y="1453125"/>
            <a:chExt cx="735125" cy="513838"/>
          </a:xfrm>
        </p:grpSpPr>
        <p:sp>
          <p:nvSpPr>
            <p:cNvPr id="686" name="Google Shape;686;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87" name="Google Shape;687;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88" name="Google Shape;688;p43"/>
          <p:cNvSpPr txBox="1"/>
          <p:nvPr>
            <p:ph idx="8" type="subTitle"/>
          </p:nvPr>
        </p:nvSpPr>
        <p:spPr>
          <a:xfrm>
            <a:off x="-12300" y="1105375"/>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_1_1">
    <p:spTree>
      <p:nvGrpSpPr>
        <p:cNvPr id="689" name="Shape 689"/>
        <p:cNvGrpSpPr/>
        <p:nvPr/>
      </p:nvGrpSpPr>
      <p:grpSpPr>
        <a:xfrm>
          <a:off x="0" y="0"/>
          <a:ext cx="0" cy="0"/>
          <a:chOff x="0" y="0"/>
          <a:chExt cx="0" cy="0"/>
        </a:xfrm>
      </p:grpSpPr>
      <p:pic>
        <p:nvPicPr>
          <p:cNvPr id="690" name="Google Shape;690;p4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1" name="Google Shape;691;p44"/>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2" name="Google Shape;692;p44"/>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693" name="Google Shape;693;p44"/>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694" name="Google Shape;694;p44"/>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695" name="Google Shape;695;p4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_1_1">
    <p:spTree>
      <p:nvGrpSpPr>
        <p:cNvPr id="696" name="Shape 696"/>
        <p:cNvGrpSpPr/>
        <p:nvPr/>
      </p:nvGrpSpPr>
      <p:grpSpPr>
        <a:xfrm>
          <a:off x="0" y="0"/>
          <a:ext cx="0" cy="0"/>
          <a:chOff x="0" y="0"/>
          <a:chExt cx="0" cy="0"/>
        </a:xfrm>
      </p:grpSpPr>
      <p:pic>
        <p:nvPicPr>
          <p:cNvPr id="697" name="Google Shape;697;p4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8" name="Google Shape;698;p45"/>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9" name="Google Shape;699;p45"/>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700" name="Google Shape;700;p45"/>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701" name="Google Shape;701;p45"/>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702" name="Google Shape;702;p4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_1">
    <p:spTree>
      <p:nvGrpSpPr>
        <p:cNvPr id="703" name="Shape 703"/>
        <p:cNvGrpSpPr/>
        <p:nvPr/>
      </p:nvGrpSpPr>
      <p:grpSpPr>
        <a:xfrm>
          <a:off x="0" y="0"/>
          <a:ext cx="0" cy="0"/>
          <a:chOff x="0" y="0"/>
          <a:chExt cx="0" cy="0"/>
        </a:xfrm>
      </p:grpSpPr>
      <p:pic>
        <p:nvPicPr>
          <p:cNvPr id="704" name="Google Shape;704;p4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05" name="Google Shape;705;p4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06" name="Google Shape;706;p46"/>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707" name="Google Shape;707;p46"/>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8" name="Google Shape;708;p46"/>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709" name="Shape 709"/>
        <p:cNvGrpSpPr/>
        <p:nvPr/>
      </p:nvGrpSpPr>
      <p:grpSpPr>
        <a:xfrm>
          <a:off x="0" y="0"/>
          <a:ext cx="0" cy="0"/>
          <a:chOff x="0" y="0"/>
          <a:chExt cx="0" cy="0"/>
        </a:xfrm>
      </p:grpSpPr>
      <p:pic>
        <p:nvPicPr>
          <p:cNvPr id="710" name="Google Shape;710;p47"/>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711" name="Shape 711"/>
        <p:cNvGrpSpPr/>
        <p:nvPr/>
      </p:nvGrpSpPr>
      <p:grpSpPr>
        <a:xfrm>
          <a:off x="0" y="0"/>
          <a:ext cx="0" cy="0"/>
          <a:chOff x="0" y="0"/>
          <a:chExt cx="0" cy="0"/>
        </a:xfrm>
      </p:grpSpPr>
      <p:pic>
        <p:nvPicPr>
          <p:cNvPr id="712" name="Google Shape;712;p4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13" name="Google Shape;713;p48"/>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714" name="Google Shape;714;p48"/>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715" name="Google Shape;715;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716" name="Shape 716"/>
        <p:cNvGrpSpPr/>
        <p:nvPr/>
      </p:nvGrpSpPr>
      <p:grpSpPr>
        <a:xfrm>
          <a:off x="0" y="0"/>
          <a:ext cx="0" cy="0"/>
          <a:chOff x="0" y="0"/>
          <a:chExt cx="0" cy="0"/>
        </a:xfrm>
      </p:grpSpPr>
      <p:pic>
        <p:nvPicPr>
          <p:cNvPr id="717" name="Google Shape;717;p49"/>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718" name="Google Shape;718;p49"/>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9"/>
          <p:cNvSpPr/>
          <p:nvPr/>
        </p:nvSpPr>
        <p:spPr>
          <a:xfrm>
            <a:off x="3843350" y="2464800"/>
            <a:ext cx="1251000" cy="87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9"/>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Remember">
  <p:cSld name="CUSTOM_8_1">
    <p:bg>
      <p:bgPr>
        <a:solidFill>
          <a:schemeClr val="lt1"/>
        </a:solidFill>
      </p:bgPr>
    </p:bg>
    <p:spTree>
      <p:nvGrpSpPr>
        <p:cNvPr id="721" name="Shape 721"/>
        <p:cNvGrpSpPr/>
        <p:nvPr/>
      </p:nvGrpSpPr>
      <p:grpSpPr>
        <a:xfrm>
          <a:off x="0" y="0"/>
          <a:ext cx="0" cy="0"/>
          <a:chOff x="0" y="0"/>
          <a:chExt cx="0" cy="0"/>
        </a:xfrm>
      </p:grpSpPr>
      <p:pic>
        <p:nvPicPr>
          <p:cNvPr id="722" name="Google Shape;722;p5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23" name="Google Shape;723;p50"/>
          <p:cNvSpPr txBox="1"/>
          <p:nvPr/>
        </p:nvSpPr>
        <p:spPr>
          <a:xfrm>
            <a:off x="4869500" y="1501000"/>
            <a:ext cx="3901200" cy="7401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724" name="Google Shape;724;p50"/>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725" name="Google Shape;725;p50"/>
          <p:cNvGrpSpPr/>
          <p:nvPr/>
        </p:nvGrpSpPr>
        <p:grpSpPr>
          <a:xfrm>
            <a:off x="3972318" y="1347350"/>
            <a:ext cx="1051285" cy="920372"/>
            <a:chOff x="587700" y="-13400"/>
            <a:chExt cx="5735325" cy="5021125"/>
          </a:xfrm>
        </p:grpSpPr>
        <p:sp>
          <p:nvSpPr>
            <p:cNvPr id="726" name="Google Shape;726;p50"/>
            <p:cNvSpPr/>
            <p:nvPr/>
          </p:nvSpPr>
          <p:spPr>
            <a:xfrm>
              <a:off x="3126550" y="3129550"/>
              <a:ext cx="449525" cy="1850775"/>
            </a:xfrm>
            <a:custGeom>
              <a:rect b="b" l="l" r="r" t="t"/>
              <a:pathLst>
                <a:path extrusionOk="0" fill="none" h="74031" w="17981">
                  <a:moveTo>
                    <a:pt x="1" y="68541"/>
                  </a:moveTo>
                  <a:cubicBezTo>
                    <a:pt x="7486" y="74031"/>
                    <a:pt x="17981" y="42278"/>
                    <a:pt x="5491" y="0"/>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0"/>
            <p:cNvSpPr/>
            <p:nvPr/>
          </p:nvSpPr>
          <p:spPr>
            <a:xfrm>
              <a:off x="3253475" y="3038050"/>
              <a:ext cx="1008375" cy="1969675"/>
            </a:xfrm>
            <a:custGeom>
              <a:rect b="b" l="l" r="r" t="t"/>
              <a:pathLst>
                <a:path extrusionOk="0" fill="none" h="78787" w="40335">
                  <a:moveTo>
                    <a:pt x="0" y="69792"/>
                  </a:moveTo>
                  <a:cubicBezTo>
                    <a:pt x="16481" y="78787"/>
                    <a:pt x="40334" y="34844"/>
                    <a:pt x="28206" y="11125"/>
                  </a:cubicBezTo>
                  <a:cubicBezTo>
                    <a:pt x="22519" y="0"/>
                    <a:pt x="1541" y="5118"/>
                    <a:pt x="1913" y="9099"/>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0"/>
            <p:cNvSpPr/>
            <p:nvPr/>
          </p:nvSpPr>
          <p:spPr>
            <a:xfrm>
              <a:off x="587700" y="131875"/>
              <a:ext cx="2878775" cy="2997700"/>
            </a:xfrm>
            <a:custGeom>
              <a:rect b="b" l="l" r="r" t="t"/>
              <a:pathLst>
                <a:path extrusionOk="0" fill="none" h="119908" w="115151">
                  <a:moveTo>
                    <a:pt x="115151" y="119907"/>
                  </a:moveTo>
                  <a:cubicBezTo>
                    <a:pt x="50602" y="114789"/>
                    <a:pt x="1" y="75106"/>
                    <a:pt x="30926" y="48761"/>
                  </a:cubicBezTo>
                  <a:cubicBezTo>
                    <a:pt x="88165" y="0"/>
                    <a:pt x="115151" y="119907"/>
                    <a:pt x="115151" y="119907"/>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0"/>
            <p:cNvSpPr/>
            <p:nvPr/>
          </p:nvSpPr>
          <p:spPr>
            <a:xfrm>
              <a:off x="3408550" y="-13400"/>
              <a:ext cx="1796500" cy="3142975"/>
            </a:xfrm>
            <a:custGeom>
              <a:rect b="b" l="l" r="r" t="t"/>
              <a:pathLst>
                <a:path extrusionOk="0" fill="none" h="125719" w="71860">
                  <a:moveTo>
                    <a:pt x="2317" y="125718"/>
                  </a:moveTo>
                  <a:cubicBezTo>
                    <a:pt x="1" y="63568"/>
                    <a:pt x="64974" y="1"/>
                    <a:pt x="69492" y="63568"/>
                  </a:cubicBezTo>
                  <a:cubicBezTo>
                    <a:pt x="71860" y="96850"/>
                    <a:pt x="2317" y="125718"/>
                    <a:pt x="2317" y="125718"/>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0"/>
            <p:cNvSpPr/>
            <p:nvPr/>
          </p:nvSpPr>
          <p:spPr>
            <a:xfrm>
              <a:off x="3466450" y="2580250"/>
              <a:ext cx="2856575" cy="1271275"/>
            </a:xfrm>
            <a:custGeom>
              <a:rect b="b" l="l" r="r" t="t"/>
              <a:pathLst>
                <a:path extrusionOk="0" fill="none" h="50851" w="114263">
                  <a:moveTo>
                    <a:pt x="1" y="21972"/>
                  </a:moveTo>
                  <a:cubicBezTo>
                    <a:pt x="52732" y="1"/>
                    <a:pt x="75965" y="50850"/>
                    <a:pt x="114262" y="13184"/>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 name="Google Shape;731;p50"/>
          <p:cNvSpPr txBox="1"/>
          <p:nvPr>
            <p:ph idx="1" type="subTitle"/>
          </p:nvPr>
        </p:nvSpPr>
        <p:spPr>
          <a:xfrm>
            <a:off x="5345350" y="2524200"/>
            <a:ext cx="3524400" cy="1656300"/>
          </a:xfrm>
          <a:prstGeom prst="rect">
            <a:avLst/>
          </a:prstGeom>
          <a:noFill/>
          <a:ln>
            <a:noFill/>
          </a:ln>
        </p:spPr>
        <p:txBody>
          <a:bodyPr anchorCtr="0" anchor="t" bIns="0" lIns="0" spcFirstLastPara="1" rIns="457200" wrap="square" tIns="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800"/>
              <a:buFont typeface="Roboto"/>
              <a:buNone/>
              <a:defRPr sz="1800">
                <a:latin typeface="Roboto"/>
                <a:ea typeface="Roboto"/>
                <a:cs typeface="Roboto"/>
                <a:sym typeface="Roboto"/>
              </a:defRPr>
            </a:lvl2pPr>
            <a:lvl3pPr lvl="2" rtl="0">
              <a:spcBef>
                <a:spcPts val="0"/>
              </a:spcBef>
              <a:spcAft>
                <a:spcPts val="0"/>
              </a:spcAft>
              <a:buSzPts val="1800"/>
              <a:buFont typeface="Roboto"/>
              <a:buNone/>
              <a:defRPr sz="1800">
                <a:latin typeface="Roboto"/>
                <a:ea typeface="Roboto"/>
                <a:cs typeface="Roboto"/>
                <a:sym typeface="Roboto"/>
              </a:defRPr>
            </a:lvl3pPr>
            <a:lvl4pPr lvl="3" rtl="0">
              <a:spcBef>
                <a:spcPts val="0"/>
              </a:spcBef>
              <a:spcAft>
                <a:spcPts val="0"/>
              </a:spcAft>
              <a:buSzPts val="1800"/>
              <a:buFont typeface="Roboto"/>
              <a:buNone/>
              <a:defRPr sz="1800">
                <a:latin typeface="Roboto"/>
                <a:ea typeface="Roboto"/>
                <a:cs typeface="Roboto"/>
                <a:sym typeface="Roboto"/>
              </a:defRPr>
            </a:lvl4pPr>
            <a:lvl5pPr lvl="4" rtl="0">
              <a:spcBef>
                <a:spcPts val="0"/>
              </a:spcBef>
              <a:spcAft>
                <a:spcPts val="0"/>
              </a:spcAft>
              <a:buSzPts val="1800"/>
              <a:buFont typeface="Roboto"/>
              <a:buNone/>
              <a:defRPr sz="1800">
                <a:latin typeface="Roboto"/>
                <a:ea typeface="Roboto"/>
                <a:cs typeface="Roboto"/>
                <a:sym typeface="Roboto"/>
              </a:defRPr>
            </a:lvl5pPr>
            <a:lvl6pPr lvl="5" rtl="0">
              <a:spcBef>
                <a:spcPts val="0"/>
              </a:spcBef>
              <a:spcAft>
                <a:spcPts val="0"/>
              </a:spcAft>
              <a:buSzPts val="1800"/>
              <a:buFont typeface="Roboto"/>
              <a:buNone/>
              <a:defRPr sz="1800">
                <a:latin typeface="Roboto"/>
                <a:ea typeface="Roboto"/>
                <a:cs typeface="Roboto"/>
                <a:sym typeface="Roboto"/>
              </a:defRPr>
            </a:lvl6pPr>
            <a:lvl7pPr lvl="6" rtl="0">
              <a:spcBef>
                <a:spcPts val="0"/>
              </a:spcBef>
              <a:spcAft>
                <a:spcPts val="0"/>
              </a:spcAft>
              <a:buSzPts val="1800"/>
              <a:buFont typeface="Roboto"/>
              <a:buNone/>
              <a:defRPr sz="1800">
                <a:latin typeface="Roboto"/>
                <a:ea typeface="Roboto"/>
                <a:cs typeface="Roboto"/>
                <a:sym typeface="Roboto"/>
              </a:defRPr>
            </a:lvl7pPr>
            <a:lvl8pPr lvl="7" rtl="0">
              <a:spcBef>
                <a:spcPts val="0"/>
              </a:spcBef>
              <a:spcAft>
                <a:spcPts val="0"/>
              </a:spcAft>
              <a:buSzPts val="1800"/>
              <a:buFont typeface="Roboto"/>
              <a:buNone/>
              <a:defRPr sz="1800">
                <a:latin typeface="Roboto"/>
                <a:ea typeface="Roboto"/>
                <a:cs typeface="Roboto"/>
                <a:sym typeface="Roboto"/>
              </a:defRPr>
            </a:lvl8pPr>
            <a:lvl9pPr lvl="8" rtl="0">
              <a:spcBef>
                <a:spcPts val="0"/>
              </a:spcBef>
              <a:spcAft>
                <a:spcPts val="0"/>
              </a:spcAft>
              <a:buSzPts val="1800"/>
              <a:buFont typeface="Roboto"/>
              <a:buNone/>
              <a:defRPr sz="1800">
                <a:latin typeface="Roboto"/>
                <a:ea typeface="Roboto"/>
                <a:cs typeface="Roboto"/>
                <a:sym typeface="Robot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32" name="Shape 32"/>
        <p:cNvGrpSpPr/>
        <p:nvPr/>
      </p:nvGrpSpPr>
      <p:grpSpPr>
        <a:xfrm>
          <a:off x="0" y="0"/>
          <a:ext cx="0" cy="0"/>
          <a:chOff x="0" y="0"/>
          <a:chExt cx="0" cy="0"/>
        </a:xfrm>
      </p:grpSpPr>
      <p:sp>
        <p:nvSpPr>
          <p:cNvPr id="33" name="Google Shape;33;p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4" name="Google Shape;34;p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5" name="Google Shape;35;p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6" name="Google Shape;36;p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7" name="Google Shape;37;p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8" name="Google Shape;38;p6"/>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732" name="Shape 732"/>
        <p:cNvGrpSpPr/>
        <p:nvPr/>
      </p:nvGrpSpPr>
      <p:grpSpPr>
        <a:xfrm>
          <a:off x="0" y="0"/>
          <a:ext cx="0" cy="0"/>
          <a:chOff x="0" y="0"/>
          <a:chExt cx="0" cy="0"/>
        </a:xfrm>
      </p:grpSpPr>
      <p:pic>
        <p:nvPicPr>
          <p:cNvPr id="733" name="Google Shape;733;p5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34" name="Google Shape;734;p51"/>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1"/>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1"/>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37" name="Google Shape;737;p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738" name="Shape 738"/>
        <p:cNvGrpSpPr/>
        <p:nvPr/>
      </p:nvGrpSpPr>
      <p:grpSpPr>
        <a:xfrm>
          <a:off x="0" y="0"/>
          <a:ext cx="0" cy="0"/>
          <a:chOff x="0" y="0"/>
          <a:chExt cx="0" cy="0"/>
        </a:xfrm>
      </p:grpSpPr>
      <p:pic>
        <p:nvPicPr>
          <p:cNvPr id="739" name="Google Shape;739;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40" name="Google Shape;740;p52"/>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2"/>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2"/>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743" name="Google Shape;743;p52"/>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744" name="Google Shape;744;p52"/>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745" name="Shape 745"/>
        <p:cNvGrpSpPr/>
        <p:nvPr/>
      </p:nvGrpSpPr>
      <p:grpSpPr>
        <a:xfrm>
          <a:off x="0" y="0"/>
          <a:ext cx="0" cy="0"/>
          <a:chOff x="0" y="0"/>
          <a:chExt cx="0" cy="0"/>
        </a:xfrm>
      </p:grpSpPr>
      <p:pic>
        <p:nvPicPr>
          <p:cNvPr id="746" name="Google Shape;746;p5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747" name="Google Shape;747;p53"/>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748" name="Google Shape;748;p53"/>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49" name="Google Shape;749;p53"/>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750" name="Google Shape;750;p53"/>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751" name="Google Shape;751;p5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_2">
    <p:spTree>
      <p:nvGrpSpPr>
        <p:cNvPr id="752" name="Shape 752"/>
        <p:cNvGrpSpPr/>
        <p:nvPr/>
      </p:nvGrpSpPr>
      <p:grpSpPr>
        <a:xfrm>
          <a:off x="0" y="0"/>
          <a:ext cx="0" cy="0"/>
          <a:chOff x="0" y="0"/>
          <a:chExt cx="0" cy="0"/>
        </a:xfrm>
      </p:grpSpPr>
      <p:pic>
        <p:nvPicPr>
          <p:cNvPr id="753" name="Google Shape;753;p54"/>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754" name="Google Shape;754;p54"/>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755" name="Google Shape;755;p54"/>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756" name="Google Shape;756;p54"/>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4"/>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4"/>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759" name="Shape 759"/>
        <p:cNvGrpSpPr/>
        <p:nvPr/>
      </p:nvGrpSpPr>
      <p:grpSpPr>
        <a:xfrm>
          <a:off x="0" y="0"/>
          <a:ext cx="0" cy="0"/>
          <a:chOff x="0" y="0"/>
          <a:chExt cx="0" cy="0"/>
        </a:xfrm>
      </p:grpSpPr>
      <p:pic>
        <p:nvPicPr>
          <p:cNvPr id="760" name="Google Shape;760;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61" name="Google Shape;761;p5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762" name="Google Shape;762;p55"/>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763" name="Google Shape;763;p55"/>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764" name="Google Shape;764;p5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3. Zoom Poll Instructions ">
  <p:cSld name="CUSTOM_2_3_1_1_1_1_1_2_1_2_1_1_1_1_2_1_1">
    <p:spTree>
      <p:nvGrpSpPr>
        <p:cNvPr id="765" name="Shape 765"/>
        <p:cNvGrpSpPr/>
        <p:nvPr/>
      </p:nvGrpSpPr>
      <p:grpSpPr>
        <a:xfrm>
          <a:off x="0" y="0"/>
          <a:ext cx="0" cy="0"/>
          <a:chOff x="0" y="0"/>
          <a:chExt cx="0" cy="0"/>
        </a:xfrm>
      </p:grpSpPr>
      <p:pic>
        <p:nvPicPr>
          <p:cNvPr id="766" name="Google Shape;766;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67" name="Google Shape;767;p5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6"/>
          <p:cNvSpPr txBox="1"/>
          <p:nvPr>
            <p:ph type="title"/>
          </p:nvPr>
        </p:nvSpPr>
        <p:spPr>
          <a:xfrm>
            <a:off x="-101100" y="43319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9" name="Google Shape;769;p5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6"/>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771" name="Google Shape;771;p56"/>
          <p:cNvSpPr txBox="1"/>
          <p:nvPr>
            <p:ph idx="2" type="title"/>
          </p:nvPr>
        </p:nvSpPr>
        <p:spPr>
          <a:xfrm>
            <a:off x="273975" y="981125"/>
            <a:ext cx="8595300" cy="2859300"/>
          </a:xfrm>
          <a:prstGeom prst="rect">
            <a:avLst/>
          </a:prstGeom>
          <a:noFill/>
          <a:ln>
            <a:noFill/>
          </a:ln>
        </p:spPr>
        <p:txBody>
          <a:bodyPr anchorCtr="0" anchor="t" bIns="457200" lIns="2926075" spcFirstLastPara="1" rIns="4572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2" name="Google Shape;772;p56"/>
          <p:cNvPicPr preferRelativeResize="0"/>
          <p:nvPr/>
        </p:nvPicPr>
        <p:blipFill>
          <a:blip r:embed="rId3">
            <a:alphaModFix/>
          </a:blip>
          <a:stretch>
            <a:fillRect/>
          </a:stretch>
        </p:blipFill>
        <p:spPr>
          <a:xfrm>
            <a:off x="390150" y="839275"/>
            <a:ext cx="2680362" cy="2098075"/>
          </a:xfrm>
          <a:prstGeom prst="rect">
            <a:avLst/>
          </a:prstGeom>
          <a:noFill/>
          <a:ln>
            <a:noFill/>
          </a:ln>
        </p:spPr>
      </p:pic>
      <p:sp>
        <p:nvSpPr>
          <p:cNvPr id="773" name="Google Shape;773;p5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774" name="Shape 774"/>
        <p:cNvGrpSpPr/>
        <p:nvPr/>
      </p:nvGrpSpPr>
      <p:grpSpPr>
        <a:xfrm>
          <a:off x="0" y="0"/>
          <a:ext cx="0" cy="0"/>
          <a:chOff x="0" y="0"/>
          <a:chExt cx="0" cy="0"/>
        </a:xfrm>
      </p:grpSpPr>
      <p:pic>
        <p:nvPicPr>
          <p:cNvPr id="775" name="Google Shape;775;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76" name="Google Shape;776;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77" name="Google Shape;777;p57"/>
          <p:cNvGrpSpPr/>
          <p:nvPr/>
        </p:nvGrpSpPr>
        <p:grpSpPr>
          <a:xfrm>
            <a:off x="4167150" y="1202575"/>
            <a:ext cx="809700" cy="809700"/>
            <a:chOff x="1457325" y="1219200"/>
            <a:chExt cx="809700" cy="809700"/>
          </a:xfrm>
        </p:grpSpPr>
        <p:sp>
          <p:nvSpPr>
            <p:cNvPr id="778" name="Google Shape;778;p57"/>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7"/>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0" name="Google Shape;780;p57"/>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81" name="Google Shape;781;p57"/>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Activity Everyone DO">
  <p:cSld name="CUSTOM_2_3_1_1_3_1_1_2_1_1_1_2_3_1_1_1">
    <p:spTree>
      <p:nvGrpSpPr>
        <p:cNvPr id="782" name="Shape 782"/>
        <p:cNvGrpSpPr/>
        <p:nvPr/>
      </p:nvGrpSpPr>
      <p:grpSpPr>
        <a:xfrm>
          <a:off x="0" y="0"/>
          <a:ext cx="0" cy="0"/>
          <a:chOff x="0" y="0"/>
          <a:chExt cx="0" cy="0"/>
        </a:xfrm>
      </p:grpSpPr>
      <p:pic>
        <p:nvPicPr>
          <p:cNvPr id="783" name="Google Shape;783;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4" name="Google Shape;784;p58"/>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58"/>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786" name="Google Shape;786;p58"/>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787" name="Google Shape;787;p58"/>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788" name="Google Shape;788;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789" name="Google Shape;789;p58"/>
          <p:cNvPicPr preferRelativeResize="0"/>
          <p:nvPr/>
        </p:nvPicPr>
        <p:blipFill>
          <a:blip r:embed="rId3">
            <a:alphaModFix/>
          </a:blip>
          <a:stretch>
            <a:fillRect/>
          </a:stretch>
        </p:blipFill>
        <p:spPr>
          <a:xfrm>
            <a:off x="3662050" y="590600"/>
            <a:ext cx="1819900" cy="19264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39" name="Shape 39"/>
        <p:cNvGrpSpPr/>
        <p:nvPr/>
      </p:nvGrpSpPr>
      <p:grpSpPr>
        <a:xfrm>
          <a:off x="0" y="0"/>
          <a:ext cx="0" cy="0"/>
          <a:chOff x="0" y="0"/>
          <a:chExt cx="0" cy="0"/>
        </a:xfrm>
      </p:grpSpPr>
      <p:pic>
        <p:nvPicPr>
          <p:cNvPr id="40" name="Google Shape;40;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1" name="Google Shape;41;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42" name="Google Shape;42;p7"/>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43" name="Google Shape;43;p7"/>
          <p:cNvSpPr txBox="1"/>
          <p:nvPr/>
        </p:nvSpPr>
        <p:spPr>
          <a:xfrm>
            <a:off x="2930925" y="1997050"/>
            <a:ext cx="31644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_1_2">
    <p:spTree>
      <p:nvGrpSpPr>
        <p:cNvPr id="44" name="Shape 44"/>
        <p:cNvGrpSpPr/>
        <p:nvPr/>
      </p:nvGrpSpPr>
      <p:grpSpPr>
        <a:xfrm>
          <a:off x="0" y="0"/>
          <a:ext cx="0" cy="0"/>
          <a:chOff x="0" y="0"/>
          <a:chExt cx="0" cy="0"/>
        </a:xfrm>
      </p:grpSpPr>
      <p:pic>
        <p:nvPicPr>
          <p:cNvPr id="45" name="Google Shape;45;p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6" name="Google Shape;46;p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47" name="Google Shape;47;p8"/>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48" name="Google Shape;48;p8"/>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_1_1">
    <p:spTree>
      <p:nvGrpSpPr>
        <p:cNvPr id="49" name="Shape 49"/>
        <p:cNvGrpSpPr/>
        <p:nvPr/>
      </p:nvGrpSpPr>
      <p:grpSpPr>
        <a:xfrm>
          <a:off x="0" y="0"/>
          <a:ext cx="0" cy="0"/>
          <a:chOff x="0" y="0"/>
          <a:chExt cx="0" cy="0"/>
        </a:xfrm>
      </p:grpSpPr>
      <p:pic>
        <p:nvPicPr>
          <p:cNvPr id="50" name="Google Shape;50;p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1" name="Google Shape;51;p9"/>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52" name="Google Shape;52;p9"/>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53" name="Google Shape;53;p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54" name="Shape 54"/>
        <p:cNvGrpSpPr/>
        <p:nvPr/>
      </p:nvGrpSpPr>
      <p:grpSpPr>
        <a:xfrm>
          <a:off x="0" y="0"/>
          <a:ext cx="0" cy="0"/>
          <a:chOff x="0" y="0"/>
          <a:chExt cx="0" cy="0"/>
        </a:xfrm>
      </p:grpSpPr>
      <p:pic>
        <p:nvPicPr>
          <p:cNvPr id="55" name="Google Shape;55;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6" name="Google Shape;56;p10"/>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57" name="Google Shape;57;p10"/>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58" name="Google Shape;58;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5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r>
              <a:rPr lang="en" sz="600">
                <a:latin typeface="Roboto"/>
                <a:ea typeface="Roboto"/>
                <a:cs typeface="Roboto"/>
                <a:sym typeface="Roboto"/>
              </a:rPr>
              <a:t> </a:t>
            </a:r>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6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7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7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6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6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6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7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6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7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6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7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7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8.xml"/><Relationship Id="rId3" Type="http://schemas.openxmlformats.org/officeDocument/2006/relationships/image" Target="../media/image80.png"/><Relationship Id="rId4" Type="http://schemas.openxmlformats.org/officeDocument/2006/relationships/hyperlink" Target="http://www.youtube.com/watch?v=5ZDLqbCjads" TargetMode="External"/><Relationship Id="rId5" Type="http://schemas.openxmlformats.org/officeDocument/2006/relationships/image" Target="../media/image70.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53.png"/><Relationship Id="rId4" Type="http://schemas.openxmlformats.org/officeDocument/2006/relationships/image" Target="../media/image78.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7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7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5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5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59"/>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sz="3400"/>
              <a:t>Introduction to Pandas and Jupyter</a:t>
            </a:r>
            <a:endParaRPr sz="3400"/>
          </a:p>
        </p:txBody>
      </p:sp>
      <p:sp>
        <p:nvSpPr>
          <p:cNvPr id="795" name="Google Shape;795;p59"/>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Lesson 4.1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6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97" name="Google Shape;897;p68"/>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 to Pandas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Introduction to Pandas	</a:t>
            </a:r>
            <a:endParaRPr/>
          </a:p>
        </p:txBody>
      </p:sp>
      <p:sp>
        <p:nvSpPr>
          <p:cNvPr id="903" name="Google Shape;903;p6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04" name="Google Shape;904;p6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Modifying large datasets in Python can be challenging. Thankfully, the Pandas library is extremely powerful when it comes to visualizing, analyzing, and altering large datasets. </a:t>
            </a:r>
            <a:endParaRPr/>
          </a:p>
        </p:txBody>
      </p:sp>
      <p:pic>
        <p:nvPicPr>
          <p:cNvPr id="905" name="Google Shape;905;p69"/>
          <p:cNvPicPr preferRelativeResize="0"/>
          <p:nvPr/>
        </p:nvPicPr>
        <p:blipFill>
          <a:blip r:embed="rId3">
            <a:alphaModFix/>
          </a:blip>
          <a:stretch>
            <a:fillRect/>
          </a:stretch>
        </p:blipFill>
        <p:spPr>
          <a:xfrm>
            <a:off x="325213" y="1717450"/>
            <a:ext cx="8493567" cy="2716300"/>
          </a:xfrm>
          <a:prstGeom prst="rect">
            <a:avLst/>
          </a:prstGeom>
          <a:noFill/>
          <a:ln>
            <a:noFill/>
          </a:ln>
        </p:spPr>
      </p:pic>
      <p:sp>
        <p:nvSpPr>
          <p:cNvPr id="906" name="Google Shape;906;p69"/>
          <p:cNvSpPr txBox="1"/>
          <p:nvPr/>
        </p:nvSpPr>
        <p:spPr>
          <a:xfrm>
            <a:off x="4418725" y="2096675"/>
            <a:ext cx="1024500" cy="3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Courier New"/>
                <a:ea typeface="Courier New"/>
                <a:cs typeface="Courier New"/>
                <a:sym typeface="Courier New"/>
              </a:rPr>
              <a:t>Pandas</a:t>
            </a:r>
            <a:endParaRPr b="1" sz="1500">
              <a:latin typeface="Courier New"/>
              <a:ea typeface="Courier New"/>
              <a:cs typeface="Courier New"/>
              <a:sym typeface="Courier New"/>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Introduction to Pandas	</a:t>
            </a:r>
            <a:endParaRPr>
              <a:solidFill>
                <a:schemeClr val="dk1"/>
              </a:solidFill>
            </a:endParaRPr>
          </a:p>
          <a:p>
            <a:pPr indent="0" lvl="0" marL="0" rtl="0" algn="l">
              <a:spcBef>
                <a:spcPts val="0"/>
              </a:spcBef>
              <a:spcAft>
                <a:spcPts val="0"/>
              </a:spcAft>
              <a:buNone/>
            </a:pPr>
            <a:r>
              <a:t/>
            </a:r>
            <a:endParaRPr/>
          </a:p>
        </p:txBody>
      </p:sp>
      <p:sp>
        <p:nvSpPr>
          <p:cNvPr id="912" name="Google Shape;912;p7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913" name="Google Shape;913;p70"/>
          <p:cNvGraphicFramePr/>
          <p:nvPr/>
        </p:nvGraphicFramePr>
        <p:xfrm>
          <a:off x="488075" y="2350750"/>
          <a:ext cx="3000000" cy="3000000"/>
        </p:xfrm>
        <a:graphic>
          <a:graphicData uri="http://schemas.openxmlformats.org/drawingml/2006/table">
            <a:tbl>
              <a:tblPr>
                <a:noFill/>
                <a:tableStyleId>{FF6F4D50-10DA-40FC-ABC2-12AE374CEB0F}</a:tableStyleId>
              </a:tblPr>
              <a:tblGrid>
                <a:gridCol w="797900"/>
                <a:gridCol w="797900"/>
                <a:gridCol w="797900"/>
                <a:gridCol w="797900"/>
                <a:gridCol w="797900"/>
              </a:tblGrid>
              <a:tr h="396225">
                <a:tc>
                  <a:txBody>
                    <a:bodyPr/>
                    <a:lstStyle/>
                    <a:p>
                      <a:pPr indent="0" lvl="0" marL="0" rtl="0" algn="l">
                        <a:spcBef>
                          <a:spcPts val="0"/>
                        </a:spcBef>
                        <a:spcAft>
                          <a:spcPts val="0"/>
                        </a:spcAft>
                        <a:buNone/>
                      </a:pPr>
                      <a:r>
                        <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43461"/>
                    </a:solidFill>
                  </a:tcPr>
                </a:tc>
              </a:tr>
              <a:tr h="396225">
                <a:tc>
                  <a:txBody>
                    <a:bodyPr/>
                    <a:lstStyle/>
                    <a:p>
                      <a:pPr indent="0" lvl="0" marL="0" rtl="0" algn="l">
                        <a:spcBef>
                          <a:spcPts val="0"/>
                        </a:spcBef>
                        <a:spcAft>
                          <a:spcPts val="0"/>
                        </a:spcAft>
                        <a:buNone/>
                      </a:pPr>
                      <a:r>
                        <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D6CB"/>
                    </a:solidFill>
                  </a:tcPr>
                </a:tc>
              </a:tr>
              <a:tr h="396225">
                <a:tc>
                  <a:txBody>
                    <a:bodyPr/>
                    <a:lstStyle/>
                    <a:p>
                      <a:pPr indent="0" lvl="0" marL="0" rtl="0" algn="l">
                        <a:spcBef>
                          <a:spcPts val="0"/>
                        </a:spcBef>
                        <a:spcAft>
                          <a:spcPts val="0"/>
                        </a:spcAft>
                        <a:buNone/>
                      </a:pPr>
                      <a:r>
                        <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D6CB"/>
                    </a:solidFill>
                  </a:tcPr>
                </a:tc>
              </a:tr>
              <a:tr h="396225">
                <a:tc>
                  <a:txBody>
                    <a:bodyPr/>
                    <a:lstStyle/>
                    <a:p>
                      <a:pPr indent="0" lvl="0" marL="0" rtl="0" algn="l">
                        <a:spcBef>
                          <a:spcPts val="0"/>
                        </a:spcBef>
                        <a:spcAft>
                          <a:spcPts val="0"/>
                        </a:spcAft>
                        <a:buNone/>
                      </a:pPr>
                      <a:r>
                        <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D6CB"/>
                    </a:solidFill>
                  </a:tcPr>
                </a:tc>
              </a:tr>
              <a:tr h="396225">
                <a:tc>
                  <a:txBody>
                    <a:bodyPr/>
                    <a:lstStyle/>
                    <a:p>
                      <a:pPr indent="0" lvl="0" marL="0" rtl="0" algn="l">
                        <a:spcBef>
                          <a:spcPts val="0"/>
                        </a:spcBef>
                        <a:spcAft>
                          <a:spcPts val="0"/>
                        </a:spcAft>
                        <a:buNone/>
                      </a:pPr>
                      <a:r>
                        <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D6CB"/>
                    </a:solidFill>
                  </a:tcPr>
                </a:tc>
              </a:tr>
            </a:tbl>
          </a:graphicData>
        </a:graphic>
      </p:graphicFrame>
      <p:pic>
        <p:nvPicPr>
          <p:cNvPr id="914" name="Google Shape;914;p70"/>
          <p:cNvPicPr preferRelativeResize="0"/>
          <p:nvPr/>
        </p:nvPicPr>
        <p:blipFill>
          <a:blip r:embed="rId3">
            <a:alphaModFix/>
          </a:blip>
          <a:stretch>
            <a:fillRect/>
          </a:stretch>
        </p:blipFill>
        <p:spPr>
          <a:xfrm>
            <a:off x="5067150" y="1592425"/>
            <a:ext cx="827450" cy="3177001"/>
          </a:xfrm>
          <a:prstGeom prst="rect">
            <a:avLst/>
          </a:prstGeom>
          <a:noFill/>
          <a:ln>
            <a:noFill/>
          </a:ln>
        </p:spPr>
      </p:pic>
      <p:sp>
        <p:nvSpPr>
          <p:cNvPr id="915" name="Google Shape;915;p70"/>
          <p:cNvSpPr txBox="1"/>
          <p:nvPr/>
        </p:nvSpPr>
        <p:spPr>
          <a:xfrm>
            <a:off x="2819450" y="4357025"/>
            <a:ext cx="827400" cy="22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highlight>
                  <a:srgbClr val="043461"/>
                </a:highlight>
                <a:latin typeface="Inconsolata"/>
                <a:ea typeface="Inconsolata"/>
                <a:cs typeface="Inconsolata"/>
                <a:sym typeface="Inconsolata"/>
              </a:rPr>
              <a:t>column</a:t>
            </a:r>
            <a:endParaRPr>
              <a:solidFill>
                <a:srgbClr val="FFFFFF"/>
              </a:solidFill>
              <a:highlight>
                <a:srgbClr val="043461"/>
              </a:highlight>
              <a:latin typeface="Inconsolata"/>
              <a:ea typeface="Inconsolata"/>
              <a:cs typeface="Inconsolata"/>
              <a:sym typeface="Inconsolata"/>
            </a:endParaRPr>
          </a:p>
        </p:txBody>
      </p:sp>
      <p:sp>
        <p:nvSpPr>
          <p:cNvPr id="916" name="Google Shape;916;p70"/>
          <p:cNvSpPr txBox="1"/>
          <p:nvPr/>
        </p:nvSpPr>
        <p:spPr>
          <a:xfrm>
            <a:off x="4302125" y="3539425"/>
            <a:ext cx="683100" cy="22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highlight>
                  <a:srgbClr val="043461"/>
                </a:highlight>
                <a:latin typeface="Inconsolata"/>
                <a:ea typeface="Inconsolata"/>
                <a:cs typeface="Inconsolata"/>
                <a:sym typeface="Inconsolata"/>
              </a:rPr>
              <a:t>row</a:t>
            </a:r>
            <a:endParaRPr>
              <a:solidFill>
                <a:srgbClr val="FFFFFF"/>
              </a:solidFill>
              <a:highlight>
                <a:srgbClr val="043461"/>
              </a:highlight>
              <a:latin typeface="Inconsolata"/>
              <a:ea typeface="Inconsolata"/>
              <a:cs typeface="Inconsolata"/>
              <a:sym typeface="Inconsolata"/>
            </a:endParaRPr>
          </a:p>
        </p:txBody>
      </p:sp>
      <p:sp>
        <p:nvSpPr>
          <p:cNvPr id="917" name="Google Shape;917;p70"/>
          <p:cNvSpPr txBox="1"/>
          <p:nvPr/>
        </p:nvSpPr>
        <p:spPr>
          <a:xfrm>
            <a:off x="361250" y="1663650"/>
            <a:ext cx="8635500" cy="53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Inconsolata"/>
                <a:ea typeface="Inconsolata"/>
                <a:cs typeface="Inconsolata"/>
                <a:sym typeface="Inconsolata"/>
              </a:rPr>
              <a:t>DataFrames											Series</a:t>
            </a:r>
            <a:endParaRPr sz="2400"/>
          </a:p>
        </p:txBody>
      </p:sp>
      <p:graphicFrame>
        <p:nvGraphicFramePr>
          <p:cNvPr id="918" name="Google Shape;918;p70"/>
          <p:cNvGraphicFramePr/>
          <p:nvPr/>
        </p:nvGraphicFramePr>
        <p:xfrm>
          <a:off x="6403500" y="2350788"/>
          <a:ext cx="3000000" cy="3000000"/>
        </p:xfrm>
        <a:graphic>
          <a:graphicData uri="http://schemas.openxmlformats.org/drawingml/2006/table">
            <a:tbl>
              <a:tblPr>
                <a:noFill/>
                <a:tableStyleId>{FF6F4D50-10DA-40FC-ABC2-12AE374CEB0F}</a:tableStyleId>
              </a:tblPr>
              <a:tblGrid>
                <a:gridCol w="797900"/>
                <a:gridCol w="797900"/>
              </a:tblGrid>
              <a:tr h="396225">
                <a:tc>
                  <a:txBody>
                    <a:bodyPr/>
                    <a:lstStyle/>
                    <a:p>
                      <a:pPr indent="0" lvl="0" marL="0" rtl="0" algn="l">
                        <a:spcBef>
                          <a:spcPts val="0"/>
                        </a:spcBef>
                        <a:spcAft>
                          <a:spcPts val="0"/>
                        </a:spcAft>
                        <a:buNone/>
                      </a:pPr>
                      <a:r>
                        <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D6CB"/>
                    </a:solidFill>
                  </a:tcPr>
                </a:tc>
              </a:tr>
              <a:tr h="396225">
                <a:tc>
                  <a:txBody>
                    <a:bodyPr/>
                    <a:lstStyle/>
                    <a:p>
                      <a:pPr indent="0" lvl="0" marL="0" rtl="0" algn="l">
                        <a:spcBef>
                          <a:spcPts val="0"/>
                        </a:spcBef>
                        <a:spcAft>
                          <a:spcPts val="0"/>
                        </a:spcAft>
                        <a:buNone/>
                      </a:pPr>
                      <a:r>
                        <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D6CB"/>
                    </a:solidFill>
                  </a:tcPr>
                </a:tc>
              </a:tr>
              <a:tr h="396225">
                <a:tc>
                  <a:txBody>
                    <a:bodyPr/>
                    <a:lstStyle/>
                    <a:p>
                      <a:pPr indent="0" lvl="0" marL="0" rtl="0" algn="l">
                        <a:spcBef>
                          <a:spcPts val="0"/>
                        </a:spcBef>
                        <a:spcAft>
                          <a:spcPts val="0"/>
                        </a:spcAft>
                        <a:buNone/>
                      </a:pPr>
                      <a:r>
                        <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D6CB"/>
                    </a:solidFill>
                  </a:tcPr>
                </a:tc>
              </a:tr>
              <a:tr h="396225">
                <a:tc>
                  <a:txBody>
                    <a:bodyPr/>
                    <a:lstStyle/>
                    <a:p>
                      <a:pPr indent="0" lvl="0" marL="0" rtl="0" algn="l">
                        <a:spcBef>
                          <a:spcPts val="0"/>
                        </a:spcBef>
                        <a:spcAft>
                          <a:spcPts val="0"/>
                        </a:spcAft>
                        <a:buNone/>
                      </a:pPr>
                      <a:r>
                        <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D6CB"/>
                    </a:solidFill>
                  </a:tcPr>
                </a:tc>
              </a:tr>
              <a:tr h="396225">
                <a:tc>
                  <a:txBody>
                    <a:bodyPr/>
                    <a:lstStyle/>
                    <a:p>
                      <a:pPr indent="0" lvl="0" marL="0" rtl="0" algn="l">
                        <a:spcBef>
                          <a:spcPts val="0"/>
                        </a:spcBef>
                        <a:spcAft>
                          <a:spcPts val="0"/>
                        </a:spcAft>
                        <a:buNone/>
                      </a:pPr>
                      <a:r>
                        <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D6CB"/>
                    </a:solidFill>
                  </a:tcPr>
                </a:tc>
              </a:tr>
            </a:tbl>
          </a:graphicData>
        </a:graphic>
      </p:graphicFrame>
      <p:sp>
        <p:nvSpPr>
          <p:cNvPr id="919" name="Google Shape;919;p7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Although Python alone is stuck using lists, tuples, and dictionaries, Pandas lets Python programmers work with Series and DataFrames.</a:t>
            </a:r>
            <a:r>
              <a:rPr lang="en"/>
              <a:t> A </a:t>
            </a:r>
            <a:r>
              <a:rPr b="1" lang="en"/>
              <a:t>DataFrame</a:t>
            </a:r>
            <a:r>
              <a:rPr lang="en"/>
              <a:t> is a table with rows and columns. </a:t>
            </a:r>
            <a:r>
              <a:rPr lang="en"/>
              <a:t>Each column in a DataFrame is a </a:t>
            </a:r>
            <a:r>
              <a:rPr b="1" lang="en"/>
              <a:t>Series</a:t>
            </a:r>
            <a:r>
              <a:rPr lang="en"/>
              <a:t>.</a:t>
            </a:r>
            <a:endParaRPr/>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71"/>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DataFrame Creation </a:t>
            </a:r>
            <a:endParaRPr/>
          </a:p>
        </p:txBody>
      </p:sp>
      <p:sp>
        <p:nvSpPr>
          <p:cNvPr id="925" name="Google Shape;925;p7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DataFrame Creation</a:t>
            </a:r>
            <a:endParaRPr/>
          </a:p>
        </p:txBody>
      </p:sp>
      <p:sp>
        <p:nvSpPr>
          <p:cNvPr id="931" name="Google Shape;931;p7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32" name="Google Shape;932;p7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pic>
        <p:nvPicPr>
          <p:cNvPr id="933" name="Google Shape;933;p72"/>
          <p:cNvPicPr preferRelativeResize="0"/>
          <p:nvPr/>
        </p:nvPicPr>
        <p:blipFill>
          <a:blip r:embed="rId3">
            <a:alphaModFix/>
          </a:blip>
          <a:stretch>
            <a:fillRect/>
          </a:stretch>
        </p:blipFill>
        <p:spPr>
          <a:xfrm>
            <a:off x="4305138" y="1183050"/>
            <a:ext cx="827470" cy="3662574"/>
          </a:xfrm>
          <a:prstGeom prst="rect">
            <a:avLst/>
          </a:prstGeom>
          <a:noFill/>
          <a:ln>
            <a:noFill/>
          </a:ln>
        </p:spPr>
      </p:pic>
      <p:sp>
        <p:nvSpPr>
          <p:cNvPr id="934" name="Google Shape;934;p72"/>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935" name="Google Shape;935;p72"/>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36" name="Google Shape;936;p72"/>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937" name="Google Shape;937;p72"/>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72"/>
          <p:cNvSpPr txBox="1"/>
          <p:nvPr>
            <p:ph idx="1" type="subTitle"/>
          </p:nvPr>
        </p:nvSpPr>
        <p:spPr>
          <a:xfrm>
            <a:off x="-12275" y="2155425"/>
            <a:ext cx="4252800" cy="2537700"/>
          </a:xfrm>
          <a:prstGeom prst="rect">
            <a:avLst/>
          </a:prstGeom>
          <a:noFill/>
          <a:ln>
            <a:noFill/>
          </a:ln>
        </p:spPr>
        <p:txBody>
          <a:bodyPr anchorCtr="0" anchor="t" bIns="0" lIns="457200" spcFirstLastPara="1" rIns="274300" wrap="square" tIns="0">
            <a:noAutofit/>
          </a:bodyPr>
          <a:lstStyle/>
          <a:p>
            <a:pPr indent="0" lvl="0" marL="0" rtl="0" algn="l">
              <a:lnSpc>
                <a:spcPct val="115000"/>
              </a:lnSpc>
              <a:spcBef>
                <a:spcPts val="0"/>
              </a:spcBef>
              <a:spcAft>
                <a:spcPts val="0"/>
              </a:spcAft>
              <a:buNone/>
            </a:pPr>
            <a:r>
              <a:rPr lang="en" sz="1700">
                <a:solidFill>
                  <a:srgbClr val="043461"/>
                </a:solidFill>
                <a:latin typeface="Roboto"/>
                <a:ea typeface="Roboto"/>
                <a:cs typeface="Roboto"/>
                <a:sym typeface="Roboto"/>
              </a:rPr>
              <a:t>Import the Pandas library by using </a:t>
            </a:r>
            <a:r>
              <a:rPr lang="en" sz="1700">
                <a:solidFill>
                  <a:srgbClr val="FFFFFF"/>
                </a:solidFill>
                <a:highlight>
                  <a:srgbClr val="043461"/>
                </a:highlight>
                <a:latin typeface="Inconsolata Medium"/>
                <a:ea typeface="Inconsolata Medium"/>
                <a:cs typeface="Inconsolata Medium"/>
                <a:sym typeface="Inconsolata Medium"/>
              </a:rPr>
              <a:t>import pandas as pd</a:t>
            </a:r>
            <a:r>
              <a:rPr lang="en" sz="1700">
                <a:solidFill>
                  <a:srgbClr val="043461"/>
                </a:solidFill>
                <a:latin typeface="Roboto"/>
                <a:ea typeface="Roboto"/>
                <a:cs typeface="Roboto"/>
                <a:sym typeface="Roboto"/>
              </a:rPr>
              <a:t>. </a:t>
            </a:r>
            <a:br>
              <a:rPr lang="en" sz="1700">
                <a:solidFill>
                  <a:srgbClr val="043461"/>
                </a:solidFill>
                <a:latin typeface="Roboto"/>
                <a:ea typeface="Roboto"/>
                <a:cs typeface="Roboto"/>
                <a:sym typeface="Roboto"/>
              </a:rPr>
            </a:br>
            <a:br>
              <a:rPr lang="en" sz="1700">
                <a:solidFill>
                  <a:srgbClr val="043461"/>
                </a:solidFill>
                <a:latin typeface="Roboto"/>
                <a:ea typeface="Roboto"/>
                <a:cs typeface="Roboto"/>
                <a:sym typeface="Roboto"/>
              </a:rPr>
            </a:br>
            <a:r>
              <a:rPr lang="en" sz="1700">
                <a:solidFill>
                  <a:srgbClr val="043461"/>
                </a:solidFill>
                <a:latin typeface="Roboto"/>
                <a:ea typeface="Roboto"/>
                <a:cs typeface="Roboto"/>
                <a:sym typeface="Roboto"/>
              </a:rPr>
              <a:t>This method of import allows Pandas functions/methods to be called by using the variable </a:t>
            </a:r>
            <a:r>
              <a:rPr lang="en" sz="1700">
                <a:solidFill>
                  <a:schemeClr val="lt1"/>
                </a:solidFill>
                <a:highlight>
                  <a:srgbClr val="043461"/>
                </a:highlight>
                <a:latin typeface="Inconsolata Medium"/>
                <a:ea typeface="Inconsolata Medium"/>
                <a:cs typeface="Inconsolata Medium"/>
                <a:sym typeface="Inconsolata Medium"/>
              </a:rPr>
              <a:t>pd</a:t>
            </a:r>
            <a:r>
              <a:rPr lang="en" sz="1700">
                <a:solidFill>
                  <a:srgbClr val="043461"/>
                </a:solidFill>
                <a:latin typeface="Roboto"/>
                <a:ea typeface="Roboto"/>
                <a:cs typeface="Roboto"/>
                <a:sym typeface="Roboto"/>
              </a:rPr>
              <a:t>.</a:t>
            </a:r>
            <a:endParaRPr sz="1700">
              <a:solidFill>
                <a:srgbClr val="043461"/>
              </a:solidFill>
              <a:latin typeface="Roboto"/>
              <a:ea typeface="Roboto"/>
              <a:cs typeface="Roboto"/>
              <a:sym typeface="Roboto"/>
            </a:endParaRPr>
          </a:p>
        </p:txBody>
      </p:sp>
      <p:sp>
        <p:nvSpPr>
          <p:cNvPr id="939" name="Google Shape;939;p72"/>
          <p:cNvSpPr txBox="1"/>
          <p:nvPr>
            <p:ph idx="2" type="subTitle"/>
          </p:nvPr>
        </p:nvSpPr>
        <p:spPr>
          <a:xfrm>
            <a:off x="4598625" y="2155425"/>
            <a:ext cx="4311000" cy="2537700"/>
          </a:xfrm>
          <a:prstGeom prst="rect">
            <a:avLst/>
          </a:prstGeom>
          <a:noFill/>
          <a:ln>
            <a:noFill/>
          </a:ln>
        </p:spPr>
        <p:txBody>
          <a:bodyPr anchorCtr="0" anchor="t" bIns="0" lIns="365750" spcFirstLastPara="1" rIns="274300" wrap="square" tIns="0">
            <a:noAutofit/>
          </a:bodyPr>
          <a:lstStyle/>
          <a:p>
            <a:pPr indent="0" lvl="0" marL="0" rtl="0" algn="l">
              <a:lnSpc>
                <a:spcPct val="115000"/>
              </a:lnSpc>
              <a:spcBef>
                <a:spcPts val="0"/>
              </a:spcBef>
              <a:spcAft>
                <a:spcPts val="0"/>
              </a:spcAft>
              <a:buNone/>
            </a:pPr>
            <a:r>
              <a:rPr lang="en" sz="1700">
                <a:solidFill>
                  <a:srgbClr val="043461"/>
                </a:solidFill>
                <a:latin typeface="Roboto"/>
                <a:ea typeface="Roboto"/>
                <a:cs typeface="Roboto"/>
                <a:sym typeface="Roboto"/>
              </a:rPr>
              <a:t>To create a Series, run the </a:t>
            </a:r>
            <a:r>
              <a:rPr lang="en" sz="1700">
                <a:solidFill>
                  <a:srgbClr val="FFFFFF"/>
                </a:solidFill>
                <a:highlight>
                  <a:srgbClr val="043461"/>
                </a:highlight>
                <a:latin typeface="Inconsolata Medium"/>
                <a:ea typeface="Inconsolata Medium"/>
                <a:cs typeface="Inconsolata Medium"/>
                <a:sym typeface="Inconsolata Medium"/>
              </a:rPr>
              <a:t>pd.Series()</a:t>
            </a:r>
            <a:r>
              <a:rPr lang="en" sz="1700">
                <a:solidFill>
                  <a:srgbClr val="043461"/>
                </a:solidFill>
                <a:latin typeface="Roboto"/>
                <a:ea typeface="Roboto"/>
                <a:cs typeface="Roboto"/>
                <a:sym typeface="Roboto"/>
              </a:rPr>
              <a:t> function and place a list within the parentheses. The index for the values in the Series will be the numeric index of the initial list.</a:t>
            </a:r>
            <a:endParaRPr sz="1700">
              <a:solidFill>
                <a:srgbClr val="043461"/>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DataFrame Creation</a:t>
            </a:r>
            <a:endParaRPr/>
          </a:p>
        </p:txBody>
      </p:sp>
      <p:sp>
        <p:nvSpPr>
          <p:cNvPr id="945" name="Google Shape;945;p7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46" name="Google Shape;946;p7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pic>
        <p:nvPicPr>
          <p:cNvPr id="947" name="Google Shape;947;p73"/>
          <p:cNvPicPr preferRelativeResize="0"/>
          <p:nvPr/>
        </p:nvPicPr>
        <p:blipFill>
          <a:blip r:embed="rId3">
            <a:alphaModFix/>
          </a:blip>
          <a:stretch>
            <a:fillRect/>
          </a:stretch>
        </p:blipFill>
        <p:spPr>
          <a:xfrm>
            <a:off x="4305138" y="1183050"/>
            <a:ext cx="827470" cy="3662574"/>
          </a:xfrm>
          <a:prstGeom prst="rect">
            <a:avLst/>
          </a:prstGeom>
          <a:noFill/>
          <a:ln>
            <a:noFill/>
          </a:ln>
        </p:spPr>
      </p:pic>
      <p:sp>
        <p:nvSpPr>
          <p:cNvPr id="948" name="Google Shape;948;p73"/>
          <p:cNvSpPr/>
          <p:nvPr/>
        </p:nvSpPr>
        <p:spPr>
          <a:xfrm>
            <a:off x="457206" y="1421303"/>
            <a:ext cx="533400" cy="476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043461"/>
                </a:solidFill>
                <a:latin typeface="Roboto Light"/>
                <a:ea typeface="Roboto Light"/>
                <a:cs typeface="Roboto Light"/>
                <a:sym typeface="Roboto Light"/>
              </a:rPr>
              <a:t>03</a:t>
            </a:r>
            <a:endParaRPr sz="2100">
              <a:solidFill>
                <a:srgbClr val="043461"/>
              </a:solidFill>
              <a:latin typeface="Roboto Light"/>
              <a:ea typeface="Roboto Light"/>
              <a:cs typeface="Roboto Light"/>
              <a:sym typeface="Roboto Light"/>
            </a:endParaRPr>
          </a:p>
        </p:txBody>
      </p:sp>
      <p:sp>
        <p:nvSpPr>
          <p:cNvPr id="949" name="Google Shape;949;p73"/>
          <p:cNvSpPr/>
          <p:nvPr/>
        </p:nvSpPr>
        <p:spPr>
          <a:xfrm rot="10800000">
            <a:off x="593369" y="181008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50" name="Google Shape;950;p73"/>
          <p:cNvSpPr/>
          <p:nvPr/>
        </p:nvSpPr>
        <p:spPr>
          <a:xfrm>
            <a:off x="4936295" y="1423550"/>
            <a:ext cx="530400" cy="4767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043461"/>
                </a:solidFill>
                <a:latin typeface="Roboto Light"/>
                <a:ea typeface="Roboto Light"/>
                <a:cs typeface="Roboto Light"/>
                <a:sym typeface="Roboto Light"/>
              </a:rPr>
              <a:t>04</a:t>
            </a:r>
            <a:endParaRPr sz="2100">
              <a:solidFill>
                <a:srgbClr val="043461"/>
              </a:solidFill>
              <a:latin typeface="Roboto Light"/>
              <a:ea typeface="Roboto Light"/>
              <a:cs typeface="Roboto Light"/>
              <a:sym typeface="Roboto Light"/>
            </a:endParaRPr>
          </a:p>
        </p:txBody>
      </p:sp>
      <p:sp>
        <p:nvSpPr>
          <p:cNvPr id="951" name="Google Shape;951;p73"/>
          <p:cNvSpPr/>
          <p:nvPr/>
        </p:nvSpPr>
        <p:spPr>
          <a:xfrm rot="10800000">
            <a:off x="5072469" y="1812338"/>
            <a:ext cx="261029" cy="144694"/>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73"/>
          <p:cNvSpPr txBox="1"/>
          <p:nvPr>
            <p:ph idx="1" type="subTitle"/>
          </p:nvPr>
        </p:nvSpPr>
        <p:spPr>
          <a:xfrm>
            <a:off x="-12275" y="2155425"/>
            <a:ext cx="4420200" cy="2537700"/>
          </a:xfrm>
          <a:prstGeom prst="rect">
            <a:avLst/>
          </a:prstGeom>
          <a:noFill/>
          <a:ln>
            <a:noFill/>
          </a:ln>
        </p:spPr>
        <p:txBody>
          <a:bodyPr anchorCtr="0" anchor="t" bIns="0" lIns="457200" spcFirstLastPara="1" rIns="274300" wrap="square" tIns="0">
            <a:noAutofit/>
          </a:bodyPr>
          <a:lstStyle/>
          <a:p>
            <a:pPr indent="0" lvl="0" marL="0" rtl="0" algn="l">
              <a:lnSpc>
                <a:spcPct val="115000"/>
              </a:lnSpc>
              <a:spcBef>
                <a:spcPts val="0"/>
              </a:spcBef>
              <a:spcAft>
                <a:spcPts val="0"/>
              </a:spcAft>
              <a:buNone/>
            </a:pPr>
            <a:r>
              <a:rPr lang="en" sz="1700">
                <a:solidFill>
                  <a:srgbClr val="043461"/>
                </a:solidFill>
                <a:latin typeface="Roboto"/>
                <a:ea typeface="Roboto"/>
                <a:cs typeface="Roboto"/>
                <a:sym typeface="Roboto"/>
              </a:rPr>
              <a:t>One way (of many) to create DataFrames from scratch is to use the </a:t>
            </a:r>
            <a:r>
              <a:rPr lang="en" sz="1700">
                <a:solidFill>
                  <a:srgbClr val="FFFFFF"/>
                </a:solidFill>
                <a:highlight>
                  <a:srgbClr val="043461"/>
                </a:highlight>
                <a:latin typeface="Inconsolata Medium"/>
                <a:ea typeface="Inconsolata Medium"/>
                <a:cs typeface="Inconsolata Medium"/>
                <a:sym typeface="Inconsolata Medium"/>
              </a:rPr>
              <a:t>pd.DataFrame()</a:t>
            </a:r>
            <a:r>
              <a:rPr lang="en" sz="1700">
                <a:solidFill>
                  <a:srgbClr val="043461"/>
                </a:solidFill>
                <a:latin typeface="Roboto"/>
                <a:ea typeface="Roboto"/>
                <a:cs typeface="Roboto"/>
                <a:sym typeface="Roboto"/>
              </a:rPr>
              <a:t> function and provide it with a list of dictionaries. Each dictionary will represent a new row where the keys become column headers and the values are placed inside the table. </a:t>
            </a:r>
            <a:endParaRPr sz="1700">
              <a:solidFill>
                <a:srgbClr val="043461"/>
              </a:solidFill>
              <a:latin typeface="Roboto"/>
              <a:ea typeface="Roboto"/>
              <a:cs typeface="Roboto"/>
              <a:sym typeface="Roboto"/>
            </a:endParaRPr>
          </a:p>
        </p:txBody>
      </p:sp>
      <p:sp>
        <p:nvSpPr>
          <p:cNvPr id="953" name="Google Shape;953;p73"/>
          <p:cNvSpPr txBox="1"/>
          <p:nvPr>
            <p:ph idx="2" type="subTitle"/>
          </p:nvPr>
        </p:nvSpPr>
        <p:spPr>
          <a:xfrm>
            <a:off x="4598625" y="2155425"/>
            <a:ext cx="4545300" cy="2537700"/>
          </a:xfrm>
          <a:prstGeom prst="rect">
            <a:avLst/>
          </a:prstGeom>
          <a:noFill/>
          <a:ln>
            <a:noFill/>
          </a:ln>
        </p:spPr>
        <p:txBody>
          <a:bodyPr anchorCtr="0" anchor="t" bIns="0" lIns="365750" spcFirstLastPara="1" rIns="274300" wrap="square" tIns="0">
            <a:noAutofit/>
          </a:bodyPr>
          <a:lstStyle/>
          <a:p>
            <a:pPr indent="0" lvl="0" marL="0" rtl="0" algn="l">
              <a:lnSpc>
                <a:spcPct val="115000"/>
              </a:lnSpc>
              <a:spcBef>
                <a:spcPts val="0"/>
              </a:spcBef>
              <a:spcAft>
                <a:spcPts val="0"/>
              </a:spcAft>
              <a:buNone/>
            </a:pPr>
            <a:r>
              <a:rPr lang="en" sz="1700">
                <a:solidFill>
                  <a:srgbClr val="043461"/>
                </a:solidFill>
                <a:latin typeface="Roboto"/>
                <a:ea typeface="Roboto"/>
                <a:cs typeface="Roboto"/>
                <a:sym typeface="Roboto"/>
              </a:rPr>
              <a:t>Another way to use the </a:t>
            </a:r>
            <a:r>
              <a:rPr lang="en" sz="1700">
                <a:solidFill>
                  <a:srgbClr val="FFFFFF"/>
                </a:solidFill>
                <a:highlight>
                  <a:srgbClr val="043461"/>
                </a:highlight>
                <a:latin typeface="Inconsolata Medium"/>
                <a:ea typeface="Inconsolata Medium"/>
                <a:cs typeface="Inconsolata Medium"/>
                <a:sym typeface="Inconsolata Medium"/>
              </a:rPr>
              <a:t>pd.DataFrame()</a:t>
            </a:r>
            <a:r>
              <a:rPr lang="en" sz="1700">
                <a:solidFill>
                  <a:srgbClr val="043461"/>
                </a:solidFill>
                <a:latin typeface="Roboto"/>
                <a:ea typeface="Roboto"/>
                <a:cs typeface="Roboto"/>
                <a:sym typeface="Roboto"/>
              </a:rPr>
              <a:t> function is to provide a dictionary of lists. The keys of the dictionary will be the column headers and the listed values will be placed into their respective rows.</a:t>
            </a:r>
            <a:endParaRPr sz="1700">
              <a:solidFill>
                <a:srgbClr val="04346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74"/>
          <p:cNvSpPr txBox="1"/>
          <p:nvPr>
            <p:ph type="title"/>
          </p:nvPr>
        </p:nvSpPr>
        <p:spPr>
          <a:xfrm>
            <a:off x="1400" y="274875"/>
            <a:ext cx="86076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None/>
            </a:pPr>
            <a:r>
              <a:rPr lang="en" sz="3600"/>
              <a:t>Activity: </a:t>
            </a:r>
            <a:r>
              <a:rPr lang="en" sz="3600"/>
              <a:t>DataFrame Shop </a:t>
            </a:r>
            <a:endParaRPr sz="3600"/>
          </a:p>
          <a:p>
            <a:pPr indent="0" lvl="0" marL="0" rtl="0" algn="l">
              <a:spcBef>
                <a:spcPts val="800"/>
              </a:spcBef>
              <a:spcAft>
                <a:spcPts val="800"/>
              </a:spcAft>
              <a:buNone/>
            </a:pPr>
            <a:r>
              <a:rPr lang="en" sz="1800">
                <a:latin typeface="Roboto"/>
                <a:ea typeface="Roboto"/>
                <a:cs typeface="Roboto"/>
                <a:sym typeface="Roboto"/>
              </a:rPr>
              <a:t>In this activity, you will create DataFrames from scratch by using the two methods just discussed.</a:t>
            </a:r>
            <a:endParaRPr/>
          </a:p>
        </p:txBody>
      </p:sp>
      <p:sp>
        <p:nvSpPr>
          <p:cNvPr id="959" name="Google Shape;959;p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60" name="Google Shape;960;p74"/>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t/>
            </a:r>
            <a:endParaRPr/>
          </a:p>
          <a:p>
            <a:pPr indent="0" lvl="0" marL="0" rtl="0" algn="r">
              <a:spcBef>
                <a:spcPts val="0"/>
              </a:spcBef>
              <a:spcAft>
                <a:spcPts val="0"/>
              </a:spcAft>
              <a:buNone/>
            </a:pPr>
            <a:r>
              <a:rPr lang="en"/>
              <a:t>15 minutes</a:t>
            </a:r>
            <a:endParaRPr/>
          </a:p>
          <a:p>
            <a:pPr indent="0" lvl="0" marL="0" rtl="0" algn="r">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DataFrame Shop </a:t>
            </a:r>
            <a:endParaRPr/>
          </a:p>
        </p:txBody>
      </p:sp>
      <p:sp>
        <p:nvSpPr>
          <p:cNvPr id="966" name="Google Shape;966;p7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967" name="Google Shape;967;p75"/>
          <p:cNvGraphicFramePr/>
          <p:nvPr/>
        </p:nvGraphicFramePr>
        <p:xfrm>
          <a:off x="354400" y="1165725"/>
          <a:ext cx="3000000" cy="3000000"/>
        </p:xfrm>
        <a:graphic>
          <a:graphicData uri="http://schemas.openxmlformats.org/drawingml/2006/table">
            <a:tbl>
              <a:tblPr>
                <a:noFill/>
                <a:tableStyleId>{FF6F4D50-10DA-40FC-ABC2-12AE374CEB0F}</a:tableStyleId>
              </a:tblPr>
              <a:tblGrid>
                <a:gridCol w="1460475"/>
                <a:gridCol w="6974725"/>
              </a:tblGrid>
              <a:tr h="713225">
                <a:tc rowSpan="2">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Instructions</a:t>
                      </a:r>
                      <a:endParaRPr b="1">
                        <a:solidFill>
                          <a:srgbClr val="FFFFFF"/>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lnSpc>
                          <a:spcPct val="115000"/>
                        </a:lnSpc>
                        <a:spcBef>
                          <a:spcPts val="0"/>
                        </a:spcBef>
                        <a:spcAft>
                          <a:spcPts val="0"/>
                        </a:spcAft>
                        <a:buNone/>
                      </a:pPr>
                      <a:r>
                        <a:rPr lang="en">
                          <a:solidFill>
                            <a:srgbClr val="043461"/>
                          </a:solidFill>
                          <a:latin typeface="Roboto"/>
                          <a:ea typeface="Roboto"/>
                          <a:cs typeface="Roboto"/>
                          <a:sym typeface="Roboto"/>
                        </a:rPr>
                        <a:t>Create a DataFrame for a frame shop. The DataFrame should contain three columns, </a:t>
                      </a:r>
                      <a:r>
                        <a:rPr lang="en">
                          <a:solidFill>
                            <a:srgbClr val="FFFFFF"/>
                          </a:solidFill>
                          <a:highlight>
                            <a:srgbClr val="043461"/>
                          </a:highlight>
                          <a:latin typeface="Inconsolata Medium"/>
                          <a:ea typeface="Inconsolata Medium"/>
                          <a:cs typeface="Inconsolata Medium"/>
                          <a:sym typeface="Inconsolata Medium"/>
                        </a:rPr>
                        <a:t>"Frame"</a:t>
                      </a:r>
                      <a:r>
                        <a:rPr lang="en">
                          <a:solidFill>
                            <a:srgbClr val="043461"/>
                          </a:solidFill>
                          <a:latin typeface="Roboto"/>
                          <a:ea typeface="Roboto"/>
                          <a:cs typeface="Roboto"/>
                          <a:sym typeface="Roboto"/>
                        </a:rPr>
                        <a:t>, </a:t>
                      </a:r>
                      <a:r>
                        <a:rPr lang="en">
                          <a:solidFill>
                            <a:srgbClr val="FFFFFF"/>
                          </a:solidFill>
                          <a:highlight>
                            <a:srgbClr val="043461"/>
                          </a:highlight>
                          <a:latin typeface="Inconsolata Medium"/>
                          <a:ea typeface="Inconsolata Medium"/>
                          <a:cs typeface="Inconsolata Medium"/>
                          <a:sym typeface="Inconsolata Medium"/>
                        </a:rPr>
                        <a:t>"Price"</a:t>
                      </a:r>
                      <a:r>
                        <a:rPr lang="en">
                          <a:solidFill>
                            <a:srgbClr val="043461"/>
                          </a:solidFill>
                          <a:latin typeface="Roboto"/>
                          <a:ea typeface="Roboto"/>
                          <a:cs typeface="Roboto"/>
                          <a:sym typeface="Roboto"/>
                        </a:rPr>
                        <a:t>, and </a:t>
                      </a:r>
                      <a:r>
                        <a:rPr lang="en">
                          <a:solidFill>
                            <a:srgbClr val="FFFFFF"/>
                          </a:solidFill>
                          <a:highlight>
                            <a:srgbClr val="043461"/>
                          </a:highlight>
                          <a:latin typeface="Inconsolata Medium"/>
                          <a:ea typeface="Inconsolata Medium"/>
                          <a:cs typeface="Inconsolata Medium"/>
                          <a:sym typeface="Inconsolata Medium"/>
                        </a:rPr>
                        <a:t>"Sales"</a:t>
                      </a:r>
                      <a:r>
                        <a:rPr lang="en">
                          <a:solidFill>
                            <a:srgbClr val="043461"/>
                          </a:solidFill>
                          <a:latin typeface="Roboto"/>
                          <a:ea typeface="Roboto"/>
                          <a:cs typeface="Roboto"/>
                          <a:sym typeface="Roboto"/>
                        </a:rPr>
                        <a:t>, and have five rows of data stored within it.</a:t>
                      </a:r>
                      <a:endParaRPr>
                        <a:solidFill>
                          <a:srgbClr val="043461"/>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713225">
                <a:tc vMerge="1"/>
                <a:tc>
                  <a:txBody>
                    <a:bodyPr/>
                    <a:lstStyle/>
                    <a:p>
                      <a:pPr indent="0" lvl="0" marL="0" rtl="0" algn="l">
                        <a:lnSpc>
                          <a:spcPct val="115000"/>
                        </a:lnSpc>
                        <a:spcBef>
                          <a:spcPts val="0"/>
                        </a:spcBef>
                        <a:spcAft>
                          <a:spcPts val="0"/>
                        </a:spcAft>
                        <a:buNone/>
                      </a:pPr>
                      <a:r>
                        <a:rPr lang="en">
                          <a:solidFill>
                            <a:srgbClr val="043461"/>
                          </a:solidFill>
                          <a:latin typeface="Roboto"/>
                          <a:ea typeface="Roboto"/>
                          <a:cs typeface="Roboto"/>
                          <a:sym typeface="Roboto"/>
                        </a:rPr>
                        <a:t>Using an alternative method, create a DataFrame for an art gallery. </a:t>
                      </a:r>
                      <a:br>
                        <a:rPr lang="en">
                          <a:solidFill>
                            <a:srgbClr val="043461"/>
                          </a:solidFill>
                          <a:latin typeface="Roboto"/>
                          <a:ea typeface="Roboto"/>
                          <a:cs typeface="Roboto"/>
                          <a:sym typeface="Roboto"/>
                        </a:rPr>
                      </a:br>
                      <a:r>
                        <a:rPr lang="en">
                          <a:solidFill>
                            <a:srgbClr val="043461"/>
                          </a:solidFill>
                          <a:latin typeface="Roboto"/>
                          <a:ea typeface="Roboto"/>
                          <a:cs typeface="Roboto"/>
                          <a:sym typeface="Roboto"/>
                        </a:rPr>
                        <a:t>The DataFrame should contain three columns, </a:t>
                      </a:r>
                      <a:r>
                        <a:rPr lang="en">
                          <a:solidFill>
                            <a:srgbClr val="FFFFFF"/>
                          </a:solidFill>
                          <a:highlight>
                            <a:srgbClr val="043461"/>
                          </a:highlight>
                          <a:latin typeface="Inconsolata Medium"/>
                          <a:ea typeface="Inconsolata Medium"/>
                          <a:cs typeface="Inconsolata Medium"/>
                          <a:sym typeface="Inconsolata Medium"/>
                        </a:rPr>
                        <a:t>"Painting"</a:t>
                      </a:r>
                      <a:r>
                        <a:rPr lang="en">
                          <a:solidFill>
                            <a:srgbClr val="043461"/>
                          </a:solidFill>
                          <a:latin typeface="Roboto"/>
                          <a:ea typeface="Roboto"/>
                          <a:cs typeface="Roboto"/>
                          <a:sym typeface="Roboto"/>
                        </a:rPr>
                        <a:t>, </a:t>
                      </a:r>
                      <a:r>
                        <a:rPr lang="en">
                          <a:solidFill>
                            <a:srgbClr val="FFFFFF"/>
                          </a:solidFill>
                          <a:highlight>
                            <a:srgbClr val="043461"/>
                          </a:highlight>
                          <a:latin typeface="Inconsolata Medium"/>
                          <a:ea typeface="Inconsolata Medium"/>
                          <a:cs typeface="Inconsolata Medium"/>
                          <a:sym typeface="Inconsolata Medium"/>
                        </a:rPr>
                        <a:t>"Price"</a:t>
                      </a:r>
                      <a:r>
                        <a:rPr lang="en">
                          <a:solidFill>
                            <a:srgbClr val="043461"/>
                          </a:solidFill>
                          <a:latin typeface="Roboto"/>
                          <a:ea typeface="Roboto"/>
                          <a:cs typeface="Roboto"/>
                          <a:sym typeface="Roboto"/>
                        </a:rPr>
                        <a:t>, and </a:t>
                      </a:r>
                      <a:r>
                        <a:rPr lang="en">
                          <a:solidFill>
                            <a:srgbClr val="FFFFFF"/>
                          </a:solidFill>
                          <a:highlight>
                            <a:srgbClr val="043461"/>
                          </a:highlight>
                          <a:latin typeface="Inconsolata Medium"/>
                          <a:ea typeface="Inconsolata Medium"/>
                          <a:cs typeface="Inconsolata Medium"/>
                          <a:sym typeface="Inconsolata Medium"/>
                        </a:rPr>
                        <a:t>"Popularity"</a:t>
                      </a:r>
                      <a:r>
                        <a:rPr lang="en">
                          <a:solidFill>
                            <a:srgbClr val="043461"/>
                          </a:solidFill>
                          <a:latin typeface="Roboto"/>
                          <a:ea typeface="Roboto"/>
                          <a:cs typeface="Roboto"/>
                          <a:sym typeface="Roboto"/>
                        </a:rPr>
                        <a:t>, and have four rows of data stored within it.</a:t>
                      </a:r>
                      <a:endParaRPr>
                        <a:solidFill>
                          <a:srgbClr val="043461"/>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Bonus</a:t>
                      </a:r>
                      <a:endParaRPr b="1">
                        <a:solidFill>
                          <a:srgbClr val="FFFFFF"/>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475D4"/>
                    </a:solidFill>
                  </a:tcPr>
                </a:tc>
                <a:tc>
                  <a:txBody>
                    <a:bodyPr/>
                    <a:lstStyle/>
                    <a:p>
                      <a:pPr indent="0" lvl="0" marL="0" rtl="0" algn="l">
                        <a:lnSpc>
                          <a:spcPct val="115000"/>
                        </a:lnSpc>
                        <a:spcBef>
                          <a:spcPts val="0"/>
                        </a:spcBef>
                        <a:spcAft>
                          <a:spcPts val="0"/>
                        </a:spcAft>
                        <a:buNone/>
                      </a:pPr>
                      <a:r>
                        <a:rPr lang="en">
                          <a:solidFill>
                            <a:srgbClr val="043461"/>
                          </a:solidFill>
                          <a:latin typeface="Roboto"/>
                          <a:ea typeface="Roboto"/>
                          <a:cs typeface="Roboto"/>
                          <a:sym typeface="Roboto"/>
                        </a:rPr>
                        <a:t>Once both DataFrames have been created, </a:t>
                      </a:r>
                      <a:r>
                        <a:rPr lang="en">
                          <a:solidFill>
                            <a:srgbClr val="043461"/>
                          </a:solidFill>
                          <a:latin typeface="Roboto"/>
                          <a:ea typeface="Roboto"/>
                          <a:cs typeface="Roboto"/>
                          <a:sym typeface="Roboto"/>
                        </a:rPr>
                        <a:t>discuss which method you preferred and why. </a:t>
                      </a:r>
                      <a:endParaRPr>
                        <a:solidFill>
                          <a:srgbClr val="043461"/>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7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7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78" name="Google Shape;978;p77"/>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DataFrame Functions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801" name="Google Shape;801;p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the end of today’s class, you will be able to:</a:t>
            </a:r>
            <a:endParaRPr/>
          </a:p>
        </p:txBody>
      </p:sp>
      <p:sp>
        <p:nvSpPr>
          <p:cNvPr id="802" name="Google Shape;802;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03" name="Google Shape;803;p60"/>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804" name="Google Shape;804;p60"/>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805" name="Google Shape;805;p60"/>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806" name="Google Shape;806;p60"/>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807" name="Google Shape;807;p60"/>
          <p:cNvSpPr/>
          <p:nvPr/>
        </p:nvSpPr>
        <p:spPr>
          <a:xfrm>
            <a:off x="1352550" y="13788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200">
                <a:solidFill>
                  <a:srgbClr val="043461"/>
                </a:solidFill>
                <a:latin typeface="Roboto"/>
                <a:ea typeface="Roboto"/>
                <a:cs typeface="Roboto"/>
                <a:sym typeface="Roboto"/>
              </a:rPr>
              <a:t>Serve Jupyter Notebook files from local directories and connect to their development environment.</a:t>
            </a:r>
            <a:endParaRPr sz="1200">
              <a:solidFill>
                <a:srgbClr val="043461"/>
              </a:solidFill>
              <a:latin typeface="Roboto"/>
              <a:ea typeface="Roboto"/>
              <a:cs typeface="Roboto"/>
              <a:sym typeface="Roboto"/>
            </a:endParaRPr>
          </a:p>
        </p:txBody>
      </p:sp>
      <p:sp>
        <p:nvSpPr>
          <p:cNvPr id="808" name="Google Shape;808;p60"/>
          <p:cNvSpPr/>
          <p:nvPr/>
        </p:nvSpPr>
        <p:spPr>
          <a:xfrm>
            <a:off x="1352550" y="22311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200">
                <a:solidFill>
                  <a:srgbClr val="043461"/>
                </a:solidFill>
                <a:latin typeface="Roboto"/>
                <a:ea typeface="Roboto"/>
                <a:cs typeface="Roboto"/>
                <a:sym typeface="Roboto"/>
              </a:rPr>
              <a:t>Create Pandas DataFrames from scratch.</a:t>
            </a:r>
            <a:endParaRPr sz="1200">
              <a:solidFill>
                <a:srgbClr val="043461"/>
              </a:solidFill>
              <a:latin typeface="Roboto"/>
              <a:ea typeface="Roboto"/>
              <a:cs typeface="Roboto"/>
              <a:sym typeface="Roboto"/>
            </a:endParaRPr>
          </a:p>
        </p:txBody>
      </p:sp>
      <p:sp>
        <p:nvSpPr>
          <p:cNvPr id="809" name="Google Shape;809;p60"/>
          <p:cNvSpPr/>
          <p:nvPr/>
        </p:nvSpPr>
        <p:spPr>
          <a:xfrm>
            <a:off x="1352550" y="30738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200">
                <a:solidFill>
                  <a:srgbClr val="043461"/>
                </a:solidFill>
                <a:latin typeface="Roboto"/>
                <a:ea typeface="Roboto"/>
                <a:cs typeface="Roboto"/>
                <a:sym typeface="Roboto"/>
              </a:rPr>
              <a:t>Run functions on Pandas DataFrames.</a:t>
            </a:r>
            <a:endParaRPr sz="1200">
              <a:solidFill>
                <a:srgbClr val="043461"/>
              </a:solidFill>
              <a:latin typeface="Roboto"/>
              <a:ea typeface="Roboto"/>
              <a:cs typeface="Roboto"/>
              <a:sym typeface="Roboto"/>
            </a:endParaRPr>
          </a:p>
        </p:txBody>
      </p:sp>
      <p:sp>
        <p:nvSpPr>
          <p:cNvPr id="810" name="Google Shape;810;p60"/>
          <p:cNvSpPr/>
          <p:nvPr/>
        </p:nvSpPr>
        <p:spPr>
          <a:xfrm>
            <a:off x="1352550" y="391897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200">
                <a:solidFill>
                  <a:srgbClr val="043461"/>
                </a:solidFill>
                <a:latin typeface="Roboto"/>
                <a:ea typeface="Roboto"/>
                <a:cs typeface="Roboto"/>
                <a:sym typeface="Roboto"/>
              </a:rPr>
              <a:t>Read and write DataFrames to and from CSV files by using Pandas.</a:t>
            </a:r>
            <a:endParaRPr sz="1200">
              <a:solidFill>
                <a:srgbClr val="043461"/>
              </a:solidFill>
              <a:latin typeface="Roboto"/>
              <a:ea typeface="Roboto"/>
              <a:cs typeface="Roboto"/>
              <a:sym typeface="Roboto"/>
            </a:endParaRPr>
          </a:p>
        </p:txBody>
      </p:sp>
      <p:sp>
        <p:nvSpPr>
          <p:cNvPr id="811" name="Google Shape;811;p60"/>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812" name="Google Shape;812;p60"/>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813" name="Google Shape;813;p60"/>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814" name="Google Shape;814;p60"/>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Built-In Pandas Function: </a:t>
            </a:r>
            <a:r>
              <a:rPr lang="en">
                <a:highlight>
                  <a:srgbClr val="F2F5F9"/>
                </a:highlight>
                <a:latin typeface="Inconsolata Medium"/>
                <a:ea typeface="Inconsolata Medium"/>
                <a:cs typeface="Inconsolata Medium"/>
                <a:sym typeface="Inconsolata Medium"/>
              </a:rPr>
              <a:t>head()</a:t>
            </a:r>
            <a:endParaRPr>
              <a:highlight>
                <a:srgbClr val="F2F5F9"/>
              </a:highlight>
              <a:latin typeface="Inconsolata Medium"/>
              <a:ea typeface="Inconsolata Medium"/>
              <a:cs typeface="Inconsolata Medium"/>
              <a:sym typeface="Inconsolata Medium"/>
            </a:endParaRPr>
          </a:p>
        </p:txBody>
      </p:sp>
      <p:sp>
        <p:nvSpPr>
          <p:cNvPr id="984" name="Google Shape;984;p7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85" name="Google Shape;985;p7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The </a:t>
            </a:r>
            <a:r>
              <a:rPr lang="en">
                <a:highlight>
                  <a:srgbClr val="F2F5F9"/>
                </a:highlight>
                <a:latin typeface="Inconsolata Medium"/>
                <a:ea typeface="Inconsolata Medium"/>
                <a:cs typeface="Inconsolata Medium"/>
                <a:sym typeface="Inconsolata Medium"/>
              </a:rPr>
              <a:t>head()</a:t>
            </a:r>
            <a:r>
              <a:rPr lang="en"/>
              <a:t> method is helpful because it allows the programmer to view a minified version of a much larger table; then, they can make informed changes without searching through the entire dataset.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pic>
        <p:nvPicPr>
          <p:cNvPr id="986" name="Google Shape;986;p78"/>
          <p:cNvPicPr preferRelativeResize="0"/>
          <p:nvPr/>
        </p:nvPicPr>
        <p:blipFill>
          <a:blip r:embed="rId3">
            <a:alphaModFix/>
          </a:blip>
          <a:stretch>
            <a:fillRect/>
          </a:stretch>
        </p:blipFill>
        <p:spPr>
          <a:xfrm>
            <a:off x="152400" y="1894200"/>
            <a:ext cx="8839201" cy="254423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Built-In Pandas Function: </a:t>
            </a:r>
            <a:r>
              <a:rPr lang="en">
                <a:highlight>
                  <a:srgbClr val="F2F5F9"/>
                </a:highlight>
                <a:latin typeface="Inconsolata Medium"/>
                <a:ea typeface="Inconsolata Medium"/>
                <a:cs typeface="Inconsolata Medium"/>
                <a:sym typeface="Inconsolata Medium"/>
              </a:rPr>
              <a:t>describe()</a:t>
            </a:r>
            <a:endParaRPr>
              <a:highlight>
                <a:srgbClr val="F2F5F9"/>
              </a:highlight>
              <a:latin typeface="Inconsolata Medium"/>
              <a:ea typeface="Inconsolata Medium"/>
              <a:cs typeface="Inconsolata Medium"/>
              <a:sym typeface="Inconsolata Medium"/>
            </a:endParaRPr>
          </a:p>
        </p:txBody>
      </p:sp>
      <p:sp>
        <p:nvSpPr>
          <p:cNvPr id="992" name="Google Shape;992;p7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93" name="Google Shape;993;p7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The </a:t>
            </a:r>
            <a:r>
              <a:rPr lang="en">
                <a:highlight>
                  <a:srgbClr val="F2F5F9"/>
                </a:highlight>
                <a:latin typeface="Inconsolata Medium"/>
                <a:ea typeface="Inconsolata Medium"/>
                <a:cs typeface="Inconsolata Medium"/>
                <a:sym typeface="Inconsolata Medium"/>
              </a:rPr>
              <a:t>describe()</a:t>
            </a:r>
            <a:r>
              <a:rPr lang="en"/>
              <a:t> method prints out a DataFrame containing some analysis of the table and its columns. It also indicates some of the other data functions can be performed on a DataFrame or Series.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pic>
        <p:nvPicPr>
          <p:cNvPr id="994" name="Google Shape;994;p79"/>
          <p:cNvPicPr preferRelativeResize="0"/>
          <p:nvPr/>
        </p:nvPicPr>
        <p:blipFill>
          <a:blip r:embed="rId3">
            <a:alphaModFix/>
          </a:blip>
          <a:stretch>
            <a:fillRect/>
          </a:stretch>
        </p:blipFill>
        <p:spPr>
          <a:xfrm>
            <a:off x="431425" y="1894200"/>
            <a:ext cx="7960352" cy="2786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Working with a Single Column</a:t>
            </a:r>
            <a:endParaRPr>
              <a:highlight>
                <a:srgbClr val="F2F5F9"/>
              </a:highlight>
              <a:latin typeface="Inconsolata Medium"/>
              <a:ea typeface="Inconsolata Medium"/>
              <a:cs typeface="Inconsolata Medium"/>
              <a:sym typeface="Inconsolata Medium"/>
            </a:endParaRPr>
          </a:p>
        </p:txBody>
      </p:sp>
      <p:sp>
        <p:nvSpPr>
          <p:cNvPr id="1000" name="Google Shape;1000;p8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01" name="Google Shape;1001;p80"/>
          <p:cNvPicPr preferRelativeResize="0"/>
          <p:nvPr/>
        </p:nvPicPr>
        <p:blipFill>
          <a:blip r:embed="rId3">
            <a:alphaModFix/>
          </a:blip>
          <a:stretch>
            <a:fillRect/>
          </a:stretch>
        </p:blipFill>
        <p:spPr>
          <a:xfrm>
            <a:off x="228600" y="2599850"/>
            <a:ext cx="8839203" cy="1672957"/>
          </a:xfrm>
          <a:prstGeom prst="rect">
            <a:avLst/>
          </a:prstGeom>
          <a:noFill/>
          <a:ln>
            <a:noFill/>
          </a:ln>
        </p:spPr>
      </p:pic>
      <p:sp>
        <p:nvSpPr>
          <p:cNvPr id="1002" name="Google Shape;1002;p80"/>
          <p:cNvSpPr/>
          <p:nvPr/>
        </p:nvSpPr>
        <p:spPr>
          <a:xfrm>
            <a:off x="453220" y="966800"/>
            <a:ext cx="743726" cy="252358"/>
          </a:xfrm>
          <a:custGeom>
            <a:rect b="b" l="l" r="r" t="t"/>
            <a:pathLst>
              <a:path extrusionOk="0" h="9769" w="29405">
                <a:moveTo>
                  <a:pt x="0" y="101"/>
                </a:moveTo>
                <a:lnTo>
                  <a:pt x="0" y="9769"/>
                </a:lnTo>
                <a:lnTo>
                  <a:pt x="29405" y="9769"/>
                </a:lnTo>
                <a:lnTo>
                  <a:pt x="19637" y="0"/>
                </a:lnTo>
                <a:close/>
              </a:path>
            </a:pathLst>
          </a:custGeom>
          <a:solidFill>
            <a:srgbClr val="99E4E0"/>
          </a:solidFill>
          <a:ln>
            <a:noFill/>
          </a:ln>
        </p:spPr>
      </p:sp>
      <p:sp>
        <p:nvSpPr>
          <p:cNvPr id="1003" name="Google Shape;1003;p80"/>
          <p:cNvSpPr/>
          <p:nvPr/>
        </p:nvSpPr>
        <p:spPr>
          <a:xfrm flipH="1" rot="10800000">
            <a:off x="453220" y="12453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004" name="Google Shape;1004;p80"/>
          <p:cNvSpPr/>
          <p:nvPr/>
        </p:nvSpPr>
        <p:spPr>
          <a:xfrm>
            <a:off x="453233" y="1742900"/>
            <a:ext cx="743726" cy="252358"/>
          </a:xfrm>
          <a:custGeom>
            <a:rect b="b" l="l" r="r" t="t"/>
            <a:pathLst>
              <a:path extrusionOk="0" h="9769" w="29405">
                <a:moveTo>
                  <a:pt x="0" y="101"/>
                </a:moveTo>
                <a:lnTo>
                  <a:pt x="0" y="9769"/>
                </a:lnTo>
                <a:lnTo>
                  <a:pt x="29405" y="9769"/>
                </a:lnTo>
                <a:lnTo>
                  <a:pt x="19637" y="0"/>
                </a:lnTo>
                <a:close/>
              </a:path>
            </a:pathLst>
          </a:custGeom>
          <a:solidFill>
            <a:srgbClr val="99E4E0"/>
          </a:solidFill>
          <a:ln>
            <a:noFill/>
          </a:ln>
        </p:spPr>
      </p:sp>
      <p:sp>
        <p:nvSpPr>
          <p:cNvPr id="1005" name="Google Shape;1005;p80"/>
          <p:cNvSpPr/>
          <p:nvPr/>
        </p:nvSpPr>
        <p:spPr>
          <a:xfrm flipH="1" rot="10800000">
            <a:off x="453233" y="20214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006" name="Google Shape;1006;p80"/>
          <p:cNvSpPr/>
          <p:nvPr/>
        </p:nvSpPr>
        <p:spPr>
          <a:xfrm>
            <a:off x="1352550" y="9216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2000"/>
              </a:lnSpc>
              <a:spcBef>
                <a:spcPts val="0"/>
              </a:spcBef>
              <a:spcAft>
                <a:spcPts val="0"/>
              </a:spcAft>
              <a:buNone/>
            </a:pPr>
            <a:r>
              <a:rPr lang="en" sz="1500">
                <a:solidFill>
                  <a:srgbClr val="043461"/>
                </a:solidFill>
                <a:latin typeface="Roboto"/>
                <a:ea typeface="Roboto"/>
                <a:cs typeface="Roboto"/>
                <a:sym typeface="Roboto"/>
              </a:rPr>
              <a:t>Most data functions can also be performed on a Series by referencing a single column within the whole DataFrame. </a:t>
            </a:r>
            <a:endParaRPr sz="1500">
              <a:solidFill>
                <a:srgbClr val="043461"/>
              </a:solidFill>
              <a:latin typeface="Roboto"/>
              <a:ea typeface="Roboto"/>
              <a:cs typeface="Roboto"/>
              <a:sym typeface="Roboto"/>
            </a:endParaRPr>
          </a:p>
        </p:txBody>
      </p:sp>
      <p:sp>
        <p:nvSpPr>
          <p:cNvPr id="1007" name="Google Shape;1007;p80"/>
          <p:cNvSpPr/>
          <p:nvPr/>
        </p:nvSpPr>
        <p:spPr>
          <a:xfrm>
            <a:off x="1352550" y="16977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2000"/>
              </a:lnSpc>
              <a:spcBef>
                <a:spcPts val="0"/>
              </a:spcBef>
              <a:spcAft>
                <a:spcPts val="0"/>
              </a:spcAft>
              <a:buNone/>
            </a:pPr>
            <a:r>
              <a:rPr lang="en" sz="1500">
                <a:solidFill>
                  <a:srgbClr val="043461"/>
                </a:solidFill>
                <a:latin typeface="Roboto"/>
                <a:ea typeface="Roboto"/>
                <a:cs typeface="Roboto"/>
                <a:sym typeface="Roboto"/>
              </a:rPr>
              <a:t>Similar to referencing a key within a dictionary, take the DataFrame and follow it with brackets that contain the desired column's header.</a:t>
            </a:r>
            <a:endParaRPr sz="1500">
              <a:solidFill>
                <a:srgbClr val="043461"/>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8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Working with Multiple Columns</a:t>
            </a:r>
            <a:endParaRPr/>
          </a:p>
        </p:txBody>
      </p:sp>
      <p:sp>
        <p:nvSpPr>
          <p:cNvPr id="1013" name="Google Shape;1013;p8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Multiple columns can be referenced by placing all of the column headers desired within a pair of double brackets. If two sets of brackets are not used, then Pandas will return an error.</a:t>
            </a:r>
            <a:endParaRPr/>
          </a:p>
        </p:txBody>
      </p:sp>
      <p:sp>
        <p:nvSpPr>
          <p:cNvPr id="1014" name="Google Shape;1014;p8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15" name="Google Shape;1015;p81"/>
          <p:cNvPicPr preferRelativeResize="0"/>
          <p:nvPr/>
        </p:nvPicPr>
        <p:blipFill>
          <a:blip r:embed="rId3">
            <a:alphaModFix/>
          </a:blip>
          <a:stretch>
            <a:fillRect/>
          </a:stretch>
        </p:blipFill>
        <p:spPr>
          <a:xfrm>
            <a:off x="304800" y="1866275"/>
            <a:ext cx="8839199" cy="23406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8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 Few Aggregating Functions</a:t>
            </a:r>
            <a:endParaRPr/>
          </a:p>
        </p:txBody>
      </p:sp>
      <p:sp>
        <p:nvSpPr>
          <p:cNvPr id="1021" name="Google Shape;1021;p8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22" name="Google Shape;1022;p82"/>
          <p:cNvGraphicFramePr/>
          <p:nvPr/>
        </p:nvGraphicFramePr>
        <p:xfrm>
          <a:off x="385038" y="858800"/>
          <a:ext cx="3000000" cy="3000000"/>
        </p:xfrm>
        <a:graphic>
          <a:graphicData uri="http://schemas.openxmlformats.org/drawingml/2006/table">
            <a:tbl>
              <a:tblPr>
                <a:noFill/>
                <a:tableStyleId>{FF6F4D50-10DA-40FC-ABC2-12AE374CEB0F}</a:tableStyleId>
              </a:tblPr>
              <a:tblGrid>
                <a:gridCol w="1797975"/>
                <a:gridCol w="6696900"/>
              </a:tblGrid>
              <a:tr h="561975">
                <a:tc>
                  <a:txBody>
                    <a:bodyPr/>
                    <a:lstStyle/>
                    <a:p>
                      <a:pPr indent="0" lvl="0" marL="0" rtl="0" algn="r">
                        <a:spcBef>
                          <a:spcPts val="0"/>
                        </a:spcBef>
                        <a:spcAft>
                          <a:spcPts val="0"/>
                        </a:spcAft>
                        <a:buNone/>
                      </a:pPr>
                      <a:r>
                        <a:rPr lang="en" sz="1800">
                          <a:solidFill>
                            <a:srgbClr val="FFFFFF"/>
                          </a:solidFill>
                          <a:latin typeface="Inconsolata Medium"/>
                          <a:ea typeface="Inconsolata Medium"/>
                          <a:cs typeface="Inconsolata Medium"/>
                          <a:sym typeface="Inconsolata Medium"/>
                        </a:rPr>
                        <a:t>.mean()</a:t>
                      </a:r>
                      <a:endParaRPr sz="1800">
                        <a:solidFill>
                          <a:srgbClr val="FFFFFF"/>
                        </a:solidFill>
                        <a:latin typeface="Inconsolata Medium"/>
                        <a:ea typeface="Inconsolata Medium"/>
                        <a:cs typeface="Inconsolata Medium"/>
                        <a:sym typeface="Inconsolata Medium"/>
                      </a:endParaRPr>
                    </a:p>
                  </a:txBody>
                  <a:tcPr marT="182875" marB="182875" marR="18287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lnSpc>
                          <a:spcPct val="115000"/>
                        </a:lnSpc>
                        <a:spcBef>
                          <a:spcPts val="0"/>
                        </a:spcBef>
                        <a:spcAft>
                          <a:spcPts val="0"/>
                        </a:spcAft>
                        <a:buNone/>
                      </a:pPr>
                      <a:r>
                        <a:rPr lang="en" sz="1800">
                          <a:solidFill>
                            <a:srgbClr val="043461"/>
                          </a:solidFill>
                          <a:latin typeface="Roboto"/>
                          <a:ea typeface="Roboto"/>
                          <a:cs typeface="Roboto"/>
                          <a:sym typeface="Roboto"/>
                        </a:rPr>
                        <a:t>computes the mean</a:t>
                      </a:r>
                      <a:endParaRPr sz="1800">
                        <a:solidFill>
                          <a:srgbClr val="043461"/>
                        </a:solidFill>
                        <a:latin typeface="Roboto"/>
                        <a:ea typeface="Roboto"/>
                        <a:cs typeface="Roboto"/>
                        <a:sym typeface="Roboto"/>
                      </a:endParaRPr>
                    </a:p>
                  </a:txBody>
                  <a:tcPr marT="182875" marB="182875" marR="18287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681725">
                <a:tc>
                  <a:txBody>
                    <a:bodyPr/>
                    <a:lstStyle/>
                    <a:p>
                      <a:pPr indent="0" lvl="0" marL="0" rtl="0" algn="r">
                        <a:spcBef>
                          <a:spcPts val="0"/>
                        </a:spcBef>
                        <a:spcAft>
                          <a:spcPts val="0"/>
                        </a:spcAft>
                        <a:buNone/>
                      </a:pPr>
                      <a:r>
                        <a:rPr lang="en" sz="1800">
                          <a:solidFill>
                            <a:srgbClr val="FFFFFF"/>
                          </a:solidFill>
                          <a:latin typeface="Inconsolata Medium"/>
                          <a:ea typeface="Inconsolata Medium"/>
                          <a:cs typeface="Inconsolata Medium"/>
                          <a:sym typeface="Inconsolata Medium"/>
                        </a:rPr>
                        <a:t>.sum()</a:t>
                      </a:r>
                      <a:endParaRPr sz="1800">
                        <a:solidFill>
                          <a:srgbClr val="FFFFFF"/>
                        </a:solidFill>
                        <a:latin typeface="Inconsolata Medium"/>
                        <a:ea typeface="Inconsolata Medium"/>
                        <a:cs typeface="Inconsolata Medium"/>
                        <a:sym typeface="Inconsolata Medium"/>
                      </a:endParaRPr>
                    </a:p>
                  </a:txBody>
                  <a:tcPr marT="182875" marB="182875" marR="18287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lnSpc>
                          <a:spcPct val="115000"/>
                        </a:lnSpc>
                        <a:spcBef>
                          <a:spcPts val="0"/>
                        </a:spcBef>
                        <a:spcAft>
                          <a:spcPts val="0"/>
                        </a:spcAft>
                        <a:buNone/>
                      </a:pPr>
                      <a:r>
                        <a:rPr lang="en" sz="1800">
                          <a:solidFill>
                            <a:srgbClr val="043461"/>
                          </a:solidFill>
                          <a:latin typeface="Roboto"/>
                          <a:ea typeface="Roboto"/>
                          <a:cs typeface="Roboto"/>
                          <a:sym typeface="Roboto"/>
                        </a:rPr>
                        <a:t>adds the values</a:t>
                      </a:r>
                      <a:endParaRPr sz="1800">
                        <a:solidFill>
                          <a:srgbClr val="043461"/>
                        </a:solidFill>
                        <a:latin typeface="Roboto"/>
                        <a:ea typeface="Roboto"/>
                        <a:cs typeface="Roboto"/>
                        <a:sym typeface="Roboto"/>
                      </a:endParaRPr>
                    </a:p>
                  </a:txBody>
                  <a:tcPr marT="182875" marB="182875" marR="18287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bl>
          </a:graphicData>
        </a:graphic>
      </p:graphicFrame>
      <p:pic>
        <p:nvPicPr>
          <p:cNvPr id="1023" name="Google Shape;1023;p82"/>
          <p:cNvPicPr preferRelativeResize="0"/>
          <p:nvPr/>
        </p:nvPicPr>
        <p:blipFill>
          <a:blip r:embed="rId3">
            <a:alphaModFix/>
          </a:blip>
          <a:stretch>
            <a:fillRect/>
          </a:stretch>
        </p:blipFill>
        <p:spPr>
          <a:xfrm>
            <a:off x="212888" y="2425225"/>
            <a:ext cx="8839197" cy="200936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8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Built-In Pandas Function: </a:t>
            </a:r>
            <a:r>
              <a:rPr lang="en">
                <a:highlight>
                  <a:srgbClr val="F2F5F9"/>
                </a:highlight>
                <a:latin typeface="Inconsolata Medium"/>
                <a:ea typeface="Inconsolata Medium"/>
                <a:cs typeface="Inconsolata Medium"/>
                <a:sym typeface="Inconsolata Medium"/>
              </a:rPr>
              <a:t>unique()</a:t>
            </a:r>
            <a:endParaRPr>
              <a:highlight>
                <a:srgbClr val="F2F5F9"/>
              </a:highlight>
              <a:latin typeface="Inconsolata Medium"/>
              <a:ea typeface="Inconsolata Medium"/>
              <a:cs typeface="Inconsolata Medium"/>
              <a:sym typeface="Inconsolata Medium"/>
            </a:endParaRPr>
          </a:p>
        </p:txBody>
      </p:sp>
      <p:sp>
        <p:nvSpPr>
          <p:cNvPr id="1029" name="Google Shape;1029;p8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30" name="Google Shape;1030;p8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 some situations, it’s helpful to list all of the unique values stored within a column. This is precisely what the </a:t>
            </a:r>
            <a:r>
              <a:rPr lang="en">
                <a:highlight>
                  <a:srgbClr val="F2F5F9"/>
                </a:highlight>
                <a:latin typeface="Inconsolata Medium"/>
                <a:ea typeface="Inconsolata Medium"/>
                <a:cs typeface="Inconsolata Medium"/>
                <a:sym typeface="Inconsolata Medium"/>
              </a:rPr>
              <a:t>unique()</a:t>
            </a:r>
            <a:r>
              <a:rPr lang="en"/>
              <a:t> function does: it looks into a Series and returns all of the different values contained in it.</a:t>
            </a:r>
            <a:endParaRPr/>
          </a:p>
        </p:txBody>
      </p:sp>
      <p:pic>
        <p:nvPicPr>
          <p:cNvPr id="1031" name="Google Shape;1031;p83"/>
          <p:cNvPicPr preferRelativeResize="0"/>
          <p:nvPr/>
        </p:nvPicPr>
        <p:blipFill>
          <a:blip r:embed="rId3">
            <a:alphaModFix/>
          </a:blip>
          <a:stretch>
            <a:fillRect/>
          </a:stretch>
        </p:blipFill>
        <p:spPr>
          <a:xfrm>
            <a:off x="195488" y="1839150"/>
            <a:ext cx="8846077" cy="267544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8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Built-In Pandas Function: </a:t>
            </a:r>
            <a:r>
              <a:rPr lang="en">
                <a:highlight>
                  <a:srgbClr val="F2F5F9"/>
                </a:highlight>
                <a:latin typeface="Inconsolata Medium"/>
                <a:ea typeface="Inconsolata Medium"/>
                <a:cs typeface="Inconsolata Medium"/>
                <a:sym typeface="Inconsolata Medium"/>
              </a:rPr>
              <a:t>value_counts()</a:t>
            </a:r>
            <a:endParaRPr>
              <a:highlight>
                <a:srgbClr val="F2F5F9"/>
              </a:highlight>
              <a:latin typeface="Inconsolata Medium"/>
              <a:ea typeface="Inconsolata Medium"/>
              <a:cs typeface="Inconsolata Medium"/>
              <a:sym typeface="Inconsolata Medium"/>
            </a:endParaRPr>
          </a:p>
        </p:txBody>
      </p:sp>
      <p:sp>
        <p:nvSpPr>
          <p:cNvPr id="1037" name="Google Shape;1037;p8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38" name="Google Shape;1038;p8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Another method with similar functionality is </a:t>
            </a:r>
            <a:r>
              <a:rPr lang="en">
                <a:highlight>
                  <a:srgbClr val="F2F5F9"/>
                </a:highlight>
                <a:latin typeface="Inconsolata Medium"/>
                <a:ea typeface="Inconsolata Medium"/>
                <a:cs typeface="Inconsolata Medium"/>
                <a:sym typeface="Inconsolata Medium"/>
              </a:rPr>
              <a:t>value_counts()</a:t>
            </a:r>
            <a:r>
              <a:rPr lang="en"/>
              <a:t>, which not only returns a list of all unique values within a Series, but also counts how many times a value appears.</a:t>
            </a:r>
            <a:endParaRPr/>
          </a:p>
        </p:txBody>
      </p:sp>
      <p:pic>
        <p:nvPicPr>
          <p:cNvPr id="1039" name="Google Shape;1039;p84"/>
          <p:cNvPicPr preferRelativeResize="0"/>
          <p:nvPr/>
        </p:nvPicPr>
        <p:blipFill>
          <a:blip r:embed="rId3">
            <a:alphaModFix/>
          </a:blip>
          <a:stretch>
            <a:fillRect/>
          </a:stretch>
        </p:blipFill>
        <p:spPr>
          <a:xfrm>
            <a:off x="152400" y="1977900"/>
            <a:ext cx="8839202" cy="142906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8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Beyond Pandas Visualization Power </a:t>
            </a:r>
            <a:endParaRPr/>
          </a:p>
        </p:txBody>
      </p:sp>
      <p:sp>
        <p:nvSpPr>
          <p:cNvPr id="1045" name="Google Shape;1045;p8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Calculations can also be performed on columns and then added into the DataFrame as a new column. This is done by referencing the DataFrame, placing the desired column header within brackets, and then setting it equal to a Series.</a:t>
            </a:r>
            <a:endParaRPr/>
          </a:p>
        </p:txBody>
      </p:sp>
      <p:sp>
        <p:nvSpPr>
          <p:cNvPr id="1046" name="Google Shape;1046;p8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47" name="Google Shape;1047;p85"/>
          <p:cNvPicPr preferRelativeResize="0"/>
          <p:nvPr/>
        </p:nvPicPr>
        <p:blipFill>
          <a:blip r:embed="rId3">
            <a:alphaModFix/>
          </a:blip>
          <a:stretch>
            <a:fillRect/>
          </a:stretch>
        </p:blipFill>
        <p:spPr>
          <a:xfrm>
            <a:off x="273550" y="1829075"/>
            <a:ext cx="8596908" cy="27863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86"/>
          <p:cNvSpPr txBox="1"/>
          <p:nvPr>
            <p:ph type="title"/>
          </p:nvPr>
        </p:nvSpPr>
        <p:spPr>
          <a:xfrm>
            <a:off x="1400" y="274875"/>
            <a:ext cx="77271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None/>
            </a:pPr>
            <a:r>
              <a:rPr lang="en" sz="3600"/>
              <a:t>Activity: </a:t>
            </a:r>
            <a:r>
              <a:rPr lang="en" sz="3600"/>
              <a:t>Training Grounds</a:t>
            </a:r>
            <a:r>
              <a:rPr lang="en" sz="3600"/>
              <a:t> </a:t>
            </a:r>
            <a:endParaRPr sz="3600"/>
          </a:p>
          <a:p>
            <a:pPr indent="0" lvl="0" marL="0" rtl="0" algn="l">
              <a:spcBef>
                <a:spcPts val="800"/>
              </a:spcBef>
              <a:spcAft>
                <a:spcPts val="800"/>
              </a:spcAft>
              <a:buNone/>
            </a:pPr>
            <a:r>
              <a:rPr lang="en" sz="1800">
                <a:latin typeface="Roboto"/>
                <a:ea typeface="Roboto"/>
                <a:cs typeface="Roboto"/>
                <a:sym typeface="Roboto"/>
              </a:rPr>
              <a:t>In this activity, you will now take a large DataFrame containing 200 rows, analyze it with data functions, and then add a new column into it. </a:t>
            </a:r>
            <a:endParaRPr/>
          </a:p>
        </p:txBody>
      </p:sp>
      <p:sp>
        <p:nvSpPr>
          <p:cNvPr id="1053" name="Google Shape;1053;p8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54" name="Google Shape;1054;p86"/>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t/>
            </a:r>
            <a:endParaRPr/>
          </a:p>
          <a:p>
            <a:pPr indent="0" lvl="0" marL="0" rtl="0" algn="r">
              <a:spcBef>
                <a:spcPts val="0"/>
              </a:spcBef>
              <a:spcAft>
                <a:spcPts val="0"/>
              </a:spcAft>
              <a:buNone/>
            </a:pPr>
            <a:r>
              <a:rPr lang="en"/>
              <a:t>15 minutes</a:t>
            </a:r>
            <a:endParaRPr/>
          </a:p>
          <a:p>
            <a:pPr indent="0" lvl="0" marL="0" rtl="0" algn="r">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8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Training Grounds</a:t>
            </a:r>
            <a:endParaRPr/>
          </a:p>
        </p:txBody>
      </p:sp>
      <p:sp>
        <p:nvSpPr>
          <p:cNvPr id="1060" name="Google Shape;1060;p8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61" name="Google Shape;1061;p8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Using the DataFrame provided, perform all of the following actions:</a:t>
            </a:r>
            <a:endParaRPr/>
          </a:p>
        </p:txBody>
      </p:sp>
      <p:sp>
        <p:nvSpPr>
          <p:cNvPr id="1062" name="Google Shape;1062;p87"/>
          <p:cNvSpPr/>
          <p:nvPr/>
        </p:nvSpPr>
        <p:spPr>
          <a:xfrm>
            <a:off x="1141275" y="1237825"/>
            <a:ext cx="7728300" cy="486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200">
                <a:solidFill>
                  <a:srgbClr val="043461"/>
                </a:solidFill>
                <a:latin typeface="Roboto"/>
                <a:ea typeface="Roboto"/>
                <a:cs typeface="Roboto"/>
                <a:sym typeface="Roboto"/>
              </a:rPr>
              <a:t>Provide a simple analytical overview of the dataset's numeric columns.</a:t>
            </a:r>
            <a:endParaRPr sz="1200">
              <a:solidFill>
                <a:srgbClr val="043461"/>
              </a:solidFill>
              <a:latin typeface="Roboto"/>
              <a:ea typeface="Roboto"/>
              <a:cs typeface="Roboto"/>
              <a:sym typeface="Roboto"/>
            </a:endParaRPr>
          </a:p>
        </p:txBody>
      </p:sp>
      <p:sp>
        <p:nvSpPr>
          <p:cNvPr id="1063" name="Google Shape;1063;p87"/>
          <p:cNvSpPr/>
          <p:nvPr/>
        </p:nvSpPr>
        <p:spPr>
          <a:xfrm>
            <a:off x="1141350" y="1828900"/>
            <a:ext cx="7728300" cy="486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200">
                <a:solidFill>
                  <a:srgbClr val="043461"/>
                </a:solidFill>
                <a:latin typeface="Roboto"/>
                <a:ea typeface="Roboto"/>
                <a:cs typeface="Roboto"/>
                <a:sym typeface="Roboto"/>
              </a:rPr>
              <a:t>Collect all of the names of the trainers within the dataset.</a:t>
            </a:r>
            <a:endParaRPr sz="1200">
              <a:solidFill>
                <a:srgbClr val="043461"/>
              </a:solidFill>
              <a:latin typeface="Roboto"/>
              <a:ea typeface="Roboto"/>
              <a:cs typeface="Roboto"/>
              <a:sym typeface="Roboto"/>
            </a:endParaRPr>
          </a:p>
        </p:txBody>
      </p:sp>
      <p:sp>
        <p:nvSpPr>
          <p:cNvPr id="1064" name="Google Shape;1064;p87"/>
          <p:cNvSpPr/>
          <p:nvPr/>
        </p:nvSpPr>
        <p:spPr>
          <a:xfrm>
            <a:off x="1141350" y="2419975"/>
            <a:ext cx="7728300" cy="486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200">
                <a:solidFill>
                  <a:srgbClr val="043461"/>
                </a:solidFill>
                <a:latin typeface="Roboto"/>
                <a:ea typeface="Roboto"/>
                <a:cs typeface="Roboto"/>
                <a:sym typeface="Roboto"/>
              </a:rPr>
              <a:t>Figure out how many students each trainer has.</a:t>
            </a:r>
            <a:endParaRPr sz="1200">
              <a:solidFill>
                <a:srgbClr val="043461"/>
              </a:solidFill>
              <a:latin typeface="Roboto"/>
              <a:ea typeface="Roboto"/>
              <a:cs typeface="Roboto"/>
              <a:sym typeface="Roboto"/>
            </a:endParaRPr>
          </a:p>
        </p:txBody>
      </p:sp>
      <p:sp>
        <p:nvSpPr>
          <p:cNvPr id="1065" name="Google Shape;1065;p87"/>
          <p:cNvSpPr/>
          <p:nvPr/>
        </p:nvSpPr>
        <p:spPr>
          <a:xfrm>
            <a:off x="1141350" y="3011050"/>
            <a:ext cx="7728300" cy="486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200">
                <a:solidFill>
                  <a:srgbClr val="043461"/>
                </a:solidFill>
                <a:latin typeface="Roboto"/>
                <a:ea typeface="Roboto"/>
                <a:cs typeface="Roboto"/>
                <a:sym typeface="Roboto"/>
              </a:rPr>
              <a:t>Find the average weight of the students at the gym.</a:t>
            </a:r>
            <a:endParaRPr sz="1200">
              <a:solidFill>
                <a:srgbClr val="043461"/>
              </a:solidFill>
              <a:latin typeface="Roboto"/>
              <a:ea typeface="Roboto"/>
              <a:cs typeface="Roboto"/>
              <a:sym typeface="Roboto"/>
            </a:endParaRPr>
          </a:p>
        </p:txBody>
      </p:sp>
      <p:sp>
        <p:nvSpPr>
          <p:cNvPr id="1066" name="Google Shape;1066;p87"/>
          <p:cNvSpPr/>
          <p:nvPr/>
        </p:nvSpPr>
        <p:spPr>
          <a:xfrm>
            <a:off x="1141275" y="3602150"/>
            <a:ext cx="7728300" cy="486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200">
                <a:solidFill>
                  <a:srgbClr val="043461"/>
                </a:solidFill>
                <a:latin typeface="Roboto"/>
                <a:ea typeface="Roboto"/>
                <a:cs typeface="Roboto"/>
                <a:sym typeface="Roboto"/>
              </a:rPr>
              <a:t>Find the combined weight of all of the students at the gym.</a:t>
            </a:r>
            <a:endParaRPr sz="1200">
              <a:solidFill>
                <a:srgbClr val="043461"/>
              </a:solidFill>
              <a:latin typeface="Roboto"/>
              <a:ea typeface="Roboto"/>
              <a:cs typeface="Roboto"/>
              <a:sym typeface="Roboto"/>
            </a:endParaRPr>
          </a:p>
        </p:txBody>
      </p:sp>
      <p:sp>
        <p:nvSpPr>
          <p:cNvPr id="1067" name="Google Shape;1067;p87"/>
          <p:cNvSpPr/>
          <p:nvPr/>
        </p:nvSpPr>
        <p:spPr>
          <a:xfrm>
            <a:off x="1141350" y="4193275"/>
            <a:ext cx="7728300" cy="486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200">
                <a:solidFill>
                  <a:srgbClr val="043461"/>
                </a:solidFill>
                <a:latin typeface="Roboto"/>
                <a:ea typeface="Roboto"/>
                <a:cs typeface="Roboto"/>
                <a:sym typeface="Roboto"/>
              </a:rPr>
              <a:t>Convert the "Membership (Days)" column into weeks, and then add this new Series into the DataFrame.</a:t>
            </a:r>
            <a:endParaRPr sz="1200">
              <a:solidFill>
                <a:srgbClr val="043461"/>
              </a:solidFill>
              <a:latin typeface="Roboto"/>
              <a:ea typeface="Roboto"/>
              <a:cs typeface="Roboto"/>
              <a:sym typeface="Roboto"/>
            </a:endParaRPr>
          </a:p>
        </p:txBody>
      </p:sp>
      <p:sp>
        <p:nvSpPr>
          <p:cNvPr id="1068" name="Google Shape;1068;p87"/>
          <p:cNvSpPr/>
          <p:nvPr/>
        </p:nvSpPr>
        <p:spPr>
          <a:xfrm>
            <a:off x="429795" y="1274754"/>
            <a:ext cx="577822" cy="196046"/>
          </a:xfrm>
          <a:custGeom>
            <a:rect b="b" l="l" r="r" t="t"/>
            <a:pathLst>
              <a:path extrusionOk="0" h="9769" w="29405">
                <a:moveTo>
                  <a:pt x="0" y="101"/>
                </a:moveTo>
                <a:lnTo>
                  <a:pt x="0" y="9769"/>
                </a:lnTo>
                <a:lnTo>
                  <a:pt x="29405" y="9769"/>
                </a:lnTo>
                <a:lnTo>
                  <a:pt x="19637" y="0"/>
                </a:lnTo>
                <a:close/>
              </a:path>
            </a:pathLst>
          </a:custGeom>
          <a:solidFill>
            <a:srgbClr val="99E4E0"/>
          </a:solidFill>
          <a:ln>
            <a:noFill/>
          </a:ln>
        </p:spPr>
      </p:sp>
      <p:sp>
        <p:nvSpPr>
          <p:cNvPr id="1069" name="Google Shape;1069;p87"/>
          <p:cNvSpPr/>
          <p:nvPr/>
        </p:nvSpPr>
        <p:spPr>
          <a:xfrm flipH="1" rot="10800000">
            <a:off x="429795" y="1491151"/>
            <a:ext cx="577822" cy="196046"/>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070" name="Google Shape;1070;p87"/>
          <p:cNvSpPr/>
          <p:nvPr/>
        </p:nvSpPr>
        <p:spPr>
          <a:xfrm>
            <a:off x="429795" y="1865844"/>
            <a:ext cx="577822" cy="196046"/>
          </a:xfrm>
          <a:custGeom>
            <a:rect b="b" l="l" r="r" t="t"/>
            <a:pathLst>
              <a:path extrusionOk="0" h="9769" w="29405">
                <a:moveTo>
                  <a:pt x="0" y="101"/>
                </a:moveTo>
                <a:lnTo>
                  <a:pt x="0" y="9769"/>
                </a:lnTo>
                <a:lnTo>
                  <a:pt x="29405" y="9769"/>
                </a:lnTo>
                <a:lnTo>
                  <a:pt x="19637" y="0"/>
                </a:lnTo>
                <a:close/>
              </a:path>
            </a:pathLst>
          </a:custGeom>
          <a:solidFill>
            <a:srgbClr val="99E4E0"/>
          </a:solidFill>
          <a:ln>
            <a:noFill/>
          </a:ln>
        </p:spPr>
      </p:sp>
      <p:sp>
        <p:nvSpPr>
          <p:cNvPr id="1071" name="Google Shape;1071;p87"/>
          <p:cNvSpPr/>
          <p:nvPr/>
        </p:nvSpPr>
        <p:spPr>
          <a:xfrm flipH="1" rot="10800000">
            <a:off x="429795" y="2082241"/>
            <a:ext cx="577822" cy="196046"/>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072" name="Google Shape;1072;p87"/>
          <p:cNvSpPr/>
          <p:nvPr/>
        </p:nvSpPr>
        <p:spPr>
          <a:xfrm>
            <a:off x="429795" y="2456934"/>
            <a:ext cx="577822" cy="196046"/>
          </a:xfrm>
          <a:custGeom>
            <a:rect b="b" l="l" r="r" t="t"/>
            <a:pathLst>
              <a:path extrusionOk="0" h="9769" w="29405">
                <a:moveTo>
                  <a:pt x="0" y="101"/>
                </a:moveTo>
                <a:lnTo>
                  <a:pt x="0" y="9769"/>
                </a:lnTo>
                <a:lnTo>
                  <a:pt x="29405" y="9769"/>
                </a:lnTo>
                <a:lnTo>
                  <a:pt x="19637" y="0"/>
                </a:lnTo>
                <a:close/>
              </a:path>
            </a:pathLst>
          </a:custGeom>
          <a:solidFill>
            <a:srgbClr val="99E4E0"/>
          </a:solidFill>
          <a:ln>
            <a:noFill/>
          </a:ln>
        </p:spPr>
      </p:sp>
      <p:sp>
        <p:nvSpPr>
          <p:cNvPr id="1073" name="Google Shape;1073;p87"/>
          <p:cNvSpPr/>
          <p:nvPr/>
        </p:nvSpPr>
        <p:spPr>
          <a:xfrm flipH="1" rot="10800000">
            <a:off x="429795" y="2673331"/>
            <a:ext cx="577822" cy="196046"/>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074" name="Google Shape;1074;p87"/>
          <p:cNvSpPr/>
          <p:nvPr/>
        </p:nvSpPr>
        <p:spPr>
          <a:xfrm>
            <a:off x="429795" y="3048024"/>
            <a:ext cx="577822" cy="196046"/>
          </a:xfrm>
          <a:custGeom>
            <a:rect b="b" l="l" r="r" t="t"/>
            <a:pathLst>
              <a:path extrusionOk="0" h="9769" w="29405">
                <a:moveTo>
                  <a:pt x="0" y="101"/>
                </a:moveTo>
                <a:lnTo>
                  <a:pt x="0" y="9769"/>
                </a:lnTo>
                <a:lnTo>
                  <a:pt x="29405" y="9769"/>
                </a:lnTo>
                <a:lnTo>
                  <a:pt x="19637" y="0"/>
                </a:lnTo>
                <a:close/>
              </a:path>
            </a:pathLst>
          </a:custGeom>
          <a:solidFill>
            <a:srgbClr val="99E4E0"/>
          </a:solidFill>
          <a:ln>
            <a:noFill/>
          </a:ln>
        </p:spPr>
      </p:sp>
      <p:sp>
        <p:nvSpPr>
          <p:cNvPr id="1075" name="Google Shape;1075;p87"/>
          <p:cNvSpPr/>
          <p:nvPr/>
        </p:nvSpPr>
        <p:spPr>
          <a:xfrm flipH="1" rot="10800000">
            <a:off x="429795" y="3264421"/>
            <a:ext cx="577822" cy="196046"/>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076" name="Google Shape;1076;p87"/>
          <p:cNvSpPr/>
          <p:nvPr/>
        </p:nvSpPr>
        <p:spPr>
          <a:xfrm>
            <a:off x="429795" y="3639114"/>
            <a:ext cx="577822" cy="196046"/>
          </a:xfrm>
          <a:custGeom>
            <a:rect b="b" l="l" r="r" t="t"/>
            <a:pathLst>
              <a:path extrusionOk="0" h="9769" w="29405">
                <a:moveTo>
                  <a:pt x="0" y="101"/>
                </a:moveTo>
                <a:lnTo>
                  <a:pt x="0" y="9769"/>
                </a:lnTo>
                <a:lnTo>
                  <a:pt x="29405" y="9769"/>
                </a:lnTo>
                <a:lnTo>
                  <a:pt x="19637" y="0"/>
                </a:lnTo>
                <a:close/>
              </a:path>
            </a:pathLst>
          </a:custGeom>
          <a:solidFill>
            <a:srgbClr val="99E4E0"/>
          </a:solidFill>
          <a:ln>
            <a:noFill/>
          </a:ln>
        </p:spPr>
      </p:sp>
      <p:sp>
        <p:nvSpPr>
          <p:cNvPr id="1077" name="Google Shape;1077;p87"/>
          <p:cNvSpPr/>
          <p:nvPr/>
        </p:nvSpPr>
        <p:spPr>
          <a:xfrm flipH="1" rot="10800000">
            <a:off x="429795" y="3855511"/>
            <a:ext cx="577822" cy="196046"/>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078" name="Google Shape;1078;p87"/>
          <p:cNvSpPr/>
          <p:nvPr/>
        </p:nvSpPr>
        <p:spPr>
          <a:xfrm>
            <a:off x="429795" y="4230204"/>
            <a:ext cx="577822" cy="196046"/>
          </a:xfrm>
          <a:custGeom>
            <a:rect b="b" l="l" r="r" t="t"/>
            <a:pathLst>
              <a:path extrusionOk="0" h="9769" w="29405">
                <a:moveTo>
                  <a:pt x="0" y="101"/>
                </a:moveTo>
                <a:lnTo>
                  <a:pt x="0" y="9769"/>
                </a:lnTo>
                <a:lnTo>
                  <a:pt x="29405" y="9769"/>
                </a:lnTo>
                <a:lnTo>
                  <a:pt x="19637" y="0"/>
                </a:lnTo>
                <a:close/>
              </a:path>
            </a:pathLst>
          </a:custGeom>
          <a:solidFill>
            <a:srgbClr val="99E4E0"/>
          </a:solidFill>
          <a:ln>
            <a:noFill/>
          </a:ln>
        </p:spPr>
      </p:sp>
      <p:sp>
        <p:nvSpPr>
          <p:cNvPr id="1079" name="Google Shape;1079;p87"/>
          <p:cNvSpPr/>
          <p:nvPr/>
        </p:nvSpPr>
        <p:spPr>
          <a:xfrm flipH="1" rot="10800000">
            <a:off x="429795" y="4446601"/>
            <a:ext cx="577822" cy="196046"/>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61"/>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 to Jupyter Notebook </a:t>
            </a:r>
            <a:endParaRPr/>
          </a:p>
        </p:txBody>
      </p:sp>
      <p:sp>
        <p:nvSpPr>
          <p:cNvPr id="820" name="Google Shape;820;p6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8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8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90" name="Google Shape;1090;p89"/>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Modifying Columns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9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Modifying Columns </a:t>
            </a:r>
            <a:endParaRPr/>
          </a:p>
        </p:txBody>
      </p:sp>
      <p:sp>
        <p:nvSpPr>
          <p:cNvPr id="1096" name="Google Shape;1096;p9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97" name="Google Shape;1097;p9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Column manipulation</a:t>
            </a:r>
            <a:endParaRPr/>
          </a:p>
        </p:txBody>
      </p:sp>
      <p:sp>
        <p:nvSpPr>
          <p:cNvPr id="1098" name="Google Shape;1098;p90"/>
          <p:cNvSpPr/>
          <p:nvPr/>
        </p:nvSpPr>
        <p:spPr>
          <a:xfrm>
            <a:off x="453220" y="1271600"/>
            <a:ext cx="743726" cy="252358"/>
          </a:xfrm>
          <a:custGeom>
            <a:rect b="b" l="l" r="r" t="t"/>
            <a:pathLst>
              <a:path extrusionOk="0" h="9769" w="29405">
                <a:moveTo>
                  <a:pt x="0" y="101"/>
                </a:moveTo>
                <a:lnTo>
                  <a:pt x="0" y="9769"/>
                </a:lnTo>
                <a:lnTo>
                  <a:pt x="29405" y="9769"/>
                </a:lnTo>
                <a:lnTo>
                  <a:pt x="19637" y="0"/>
                </a:lnTo>
                <a:close/>
              </a:path>
            </a:pathLst>
          </a:custGeom>
          <a:solidFill>
            <a:srgbClr val="99E4E0"/>
          </a:solidFill>
          <a:ln>
            <a:noFill/>
          </a:ln>
        </p:spPr>
      </p:sp>
      <p:sp>
        <p:nvSpPr>
          <p:cNvPr id="1099" name="Google Shape;1099;p90"/>
          <p:cNvSpPr/>
          <p:nvPr/>
        </p:nvSpPr>
        <p:spPr>
          <a:xfrm flipH="1" rot="10800000">
            <a:off x="453220" y="15501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00" name="Google Shape;1100;p90"/>
          <p:cNvSpPr/>
          <p:nvPr/>
        </p:nvSpPr>
        <p:spPr>
          <a:xfrm>
            <a:off x="453233" y="2047700"/>
            <a:ext cx="743726" cy="252358"/>
          </a:xfrm>
          <a:custGeom>
            <a:rect b="b" l="l" r="r" t="t"/>
            <a:pathLst>
              <a:path extrusionOk="0" h="9769" w="29405">
                <a:moveTo>
                  <a:pt x="0" y="101"/>
                </a:moveTo>
                <a:lnTo>
                  <a:pt x="0" y="9769"/>
                </a:lnTo>
                <a:lnTo>
                  <a:pt x="29405" y="9769"/>
                </a:lnTo>
                <a:lnTo>
                  <a:pt x="19637" y="0"/>
                </a:lnTo>
                <a:close/>
              </a:path>
            </a:pathLst>
          </a:custGeom>
          <a:solidFill>
            <a:srgbClr val="99E4E0"/>
          </a:solidFill>
          <a:ln>
            <a:noFill/>
          </a:ln>
        </p:spPr>
      </p:sp>
      <p:sp>
        <p:nvSpPr>
          <p:cNvPr id="1101" name="Google Shape;1101;p90"/>
          <p:cNvSpPr/>
          <p:nvPr/>
        </p:nvSpPr>
        <p:spPr>
          <a:xfrm flipH="1" rot="10800000">
            <a:off x="453233" y="23262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02" name="Google Shape;1102;p90"/>
          <p:cNvSpPr/>
          <p:nvPr/>
        </p:nvSpPr>
        <p:spPr>
          <a:xfrm>
            <a:off x="1352550" y="12264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2000"/>
              </a:lnSpc>
              <a:spcBef>
                <a:spcPts val="0"/>
              </a:spcBef>
              <a:spcAft>
                <a:spcPts val="0"/>
              </a:spcAft>
              <a:buNone/>
            </a:pPr>
            <a:r>
              <a:rPr lang="en" sz="1300">
                <a:solidFill>
                  <a:srgbClr val="043461"/>
                </a:solidFill>
                <a:latin typeface="Roboto"/>
                <a:ea typeface="Roboto"/>
                <a:cs typeface="Roboto"/>
                <a:sym typeface="Roboto"/>
              </a:rPr>
              <a:t>An easy way to modify the names or placement of columns is to use the </a:t>
            </a:r>
            <a:r>
              <a:rPr lang="en" sz="1300">
                <a:solidFill>
                  <a:srgbClr val="FFFFFF"/>
                </a:solidFill>
                <a:highlight>
                  <a:srgbClr val="043461"/>
                </a:highlight>
                <a:latin typeface="Inconsolata Medium"/>
                <a:ea typeface="Inconsolata Medium"/>
                <a:cs typeface="Inconsolata Medium"/>
                <a:sym typeface="Inconsolata Medium"/>
              </a:rPr>
              <a:t>rename()</a:t>
            </a:r>
            <a:r>
              <a:rPr lang="en" sz="1300">
                <a:solidFill>
                  <a:srgbClr val="043461"/>
                </a:solidFill>
                <a:latin typeface="Roboto"/>
                <a:ea typeface="Roboto"/>
                <a:cs typeface="Roboto"/>
                <a:sym typeface="Roboto"/>
              </a:rPr>
              <a:t> function and double brackets.</a:t>
            </a:r>
            <a:endParaRPr sz="1300">
              <a:solidFill>
                <a:srgbClr val="043461"/>
              </a:solidFill>
              <a:latin typeface="Roboto"/>
              <a:ea typeface="Roboto"/>
              <a:cs typeface="Roboto"/>
              <a:sym typeface="Roboto"/>
            </a:endParaRPr>
          </a:p>
        </p:txBody>
      </p:sp>
      <p:sp>
        <p:nvSpPr>
          <p:cNvPr id="1103" name="Google Shape;1103;p90"/>
          <p:cNvSpPr/>
          <p:nvPr/>
        </p:nvSpPr>
        <p:spPr>
          <a:xfrm>
            <a:off x="1352550" y="20025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2000"/>
              </a:lnSpc>
              <a:spcBef>
                <a:spcPts val="0"/>
              </a:spcBef>
              <a:spcAft>
                <a:spcPts val="0"/>
              </a:spcAft>
              <a:buNone/>
            </a:pPr>
            <a:r>
              <a:rPr lang="en" sz="1300">
                <a:solidFill>
                  <a:srgbClr val="043461"/>
                </a:solidFill>
                <a:latin typeface="Roboto"/>
                <a:ea typeface="Roboto"/>
                <a:cs typeface="Roboto"/>
                <a:sym typeface="Roboto"/>
              </a:rPr>
              <a:t>To collect a list of all the columns contained within a DataFrame, use the </a:t>
            </a:r>
            <a:r>
              <a:rPr lang="en" sz="1300">
                <a:solidFill>
                  <a:srgbClr val="FFFFFF"/>
                </a:solidFill>
                <a:highlight>
                  <a:srgbClr val="043461"/>
                </a:highlight>
                <a:latin typeface="Inconsolata Medium"/>
                <a:ea typeface="Inconsolata Medium"/>
                <a:cs typeface="Inconsolata Medium"/>
                <a:sym typeface="Inconsolata Medium"/>
              </a:rPr>
              <a:t>'df.columns'</a:t>
            </a:r>
            <a:r>
              <a:rPr lang="en" sz="1300">
                <a:solidFill>
                  <a:srgbClr val="043461"/>
                </a:solidFill>
                <a:latin typeface="Roboto"/>
                <a:ea typeface="Roboto"/>
                <a:cs typeface="Roboto"/>
                <a:sym typeface="Roboto"/>
              </a:rPr>
              <a:t> call, and an object containing the column headers will be printed to the screen.</a:t>
            </a:r>
            <a:endParaRPr sz="1300">
              <a:solidFill>
                <a:srgbClr val="043461"/>
              </a:solidFill>
              <a:latin typeface="Roboto"/>
              <a:ea typeface="Roboto"/>
              <a:cs typeface="Roboto"/>
              <a:sym typeface="Roboto"/>
            </a:endParaRPr>
          </a:p>
        </p:txBody>
      </p:sp>
      <p:pic>
        <p:nvPicPr>
          <p:cNvPr id="1104" name="Google Shape;1104;p90"/>
          <p:cNvPicPr preferRelativeResize="0"/>
          <p:nvPr/>
        </p:nvPicPr>
        <p:blipFill>
          <a:blip r:embed="rId3">
            <a:alphaModFix/>
          </a:blip>
          <a:stretch>
            <a:fillRect/>
          </a:stretch>
        </p:blipFill>
        <p:spPr>
          <a:xfrm>
            <a:off x="357025" y="2976588"/>
            <a:ext cx="8839199" cy="81119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9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Modifying Columns </a:t>
            </a:r>
            <a:endParaRPr/>
          </a:p>
        </p:txBody>
      </p:sp>
      <p:sp>
        <p:nvSpPr>
          <p:cNvPr id="1110" name="Google Shape;1110;p9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11" name="Google Shape;1111;p9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Column manipulation</a:t>
            </a:r>
            <a:endParaRPr/>
          </a:p>
        </p:txBody>
      </p:sp>
      <p:sp>
        <p:nvSpPr>
          <p:cNvPr id="1112" name="Google Shape;1112;p91"/>
          <p:cNvSpPr/>
          <p:nvPr/>
        </p:nvSpPr>
        <p:spPr>
          <a:xfrm>
            <a:off x="453220" y="1271600"/>
            <a:ext cx="743726" cy="252358"/>
          </a:xfrm>
          <a:custGeom>
            <a:rect b="b" l="l" r="r" t="t"/>
            <a:pathLst>
              <a:path extrusionOk="0" h="9769" w="29405">
                <a:moveTo>
                  <a:pt x="0" y="101"/>
                </a:moveTo>
                <a:lnTo>
                  <a:pt x="0" y="9769"/>
                </a:lnTo>
                <a:lnTo>
                  <a:pt x="29405" y="9769"/>
                </a:lnTo>
                <a:lnTo>
                  <a:pt x="19637" y="0"/>
                </a:lnTo>
                <a:close/>
              </a:path>
            </a:pathLst>
          </a:custGeom>
          <a:solidFill>
            <a:srgbClr val="99E4E0"/>
          </a:solidFill>
          <a:ln>
            <a:noFill/>
          </a:ln>
        </p:spPr>
      </p:sp>
      <p:sp>
        <p:nvSpPr>
          <p:cNvPr id="1113" name="Google Shape;1113;p91"/>
          <p:cNvSpPr/>
          <p:nvPr/>
        </p:nvSpPr>
        <p:spPr>
          <a:xfrm flipH="1" rot="10800000">
            <a:off x="453220" y="15501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14" name="Google Shape;1114;p91"/>
          <p:cNvSpPr/>
          <p:nvPr/>
        </p:nvSpPr>
        <p:spPr>
          <a:xfrm>
            <a:off x="453233" y="2047700"/>
            <a:ext cx="743726" cy="252358"/>
          </a:xfrm>
          <a:custGeom>
            <a:rect b="b" l="l" r="r" t="t"/>
            <a:pathLst>
              <a:path extrusionOk="0" h="9769" w="29405">
                <a:moveTo>
                  <a:pt x="0" y="101"/>
                </a:moveTo>
                <a:lnTo>
                  <a:pt x="0" y="9769"/>
                </a:lnTo>
                <a:lnTo>
                  <a:pt x="29405" y="9769"/>
                </a:lnTo>
                <a:lnTo>
                  <a:pt x="19637" y="0"/>
                </a:lnTo>
                <a:close/>
              </a:path>
            </a:pathLst>
          </a:custGeom>
          <a:solidFill>
            <a:srgbClr val="99E4E0"/>
          </a:solidFill>
          <a:ln>
            <a:noFill/>
          </a:ln>
        </p:spPr>
      </p:sp>
      <p:sp>
        <p:nvSpPr>
          <p:cNvPr id="1115" name="Google Shape;1115;p91"/>
          <p:cNvSpPr/>
          <p:nvPr/>
        </p:nvSpPr>
        <p:spPr>
          <a:xfrm flipH="1" rot="10800000">
            <a:off x="453233" y="23262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16" name="Google Shape;1116;p91"/>
          <p:cNvSpPr/>
          <p:nvPr/>
        </p:nvSpPr>
        <p:spPr>
          <a:xfrm>
            <a:off x="1352550" y="12264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2000"/>
              </a:lnSpc>
              <a:spcBef>
                <a:spcPts val="0"/>
              </a:spcBef>
              <a:spcAft>
                <a:spcPts val="0"/>
              </a:spcAft>
              <a:buNone/>
            </a:pPr>
            <a:r>
              <a:rPr lang="en" sz="1300">
                <a:solidFill>
                  <a:srgbClr val="043461"/>
                </a:solidFill>
                <a:latin typeface="Roboto"/>
                <a:ea typeface="Roboto"/>
                <a:cs typeface="Roboto"/>
                <a:sym typeface="Roboto"/>
              </a:rPr>
              <a:t>To reorder the columns, create a reference to the DataFrame followed by two brackets with the column headers placed in the desired order.</a:t>
            </a:r>
            <a:endParaRPr sz="1300">
              <a:solidFill>
                <a:srgbClr val="043461"/>
              </a:solidFill>
              <a:latin typeface="Roboto"/>
              <a:ea typeface="Roboto"/>
              <a:cs typeface="Roboto"/>
              <a:sym typeface="Roboto"/>
            </a:endParaRPr>
          </a:p>
        </p:txBody>
      </p:sp>
      <p:sp>
        <p:nvSpPr>
          <p:cNvPr id="1117" name="Google Shape;1117;p91"/>
          <p:cNvSpPr/>
          <p:nvPr/>
        </p:nvSpPr>
        <p:spPr>
          <a:xfrm>
            <a:off x="1352550" y="20025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2000"/>
              </a:lnSpc>
              <a:spcBef>
                <a:spcPts val="0"/>
              </a:spcBef>
              <a:spcAft>
                <a:spcPts val="0"/>
              </a:spcAft>
              <a:buNone/>
            </a:pPr>
            <a:r>
              <a:rPr lang="en" sz="1300">
                <a:solidFill>
                  <a:srgbClr val="043461"/>
                </a:solidFill>
                <a:latin typeface="Roboto"/>
                <a:ea typeface="Roboto"/>
                <a:cs typeface="Roboto"/>
                <a:sym typeface="Roboto"/>
              </a:rPr>
              <a:t>It’s also possible to remove columns simply by </a:t>
            </a:r>
            <a:r>
              <a:rPr b="1" lang="en" sz="1300">
                <a:solidFill>
                  <a:srgbClr val="043461"/>
                </a:solidFill>
                <a:latin typeface="Roboto"/>
                <a:ea typeface="Roboto"/>
                <a:cs typeface="Roboto"/>
                <a:sym typeface="Roboto"/>
              </a:rPr>
              <a:t>not</a:t>
            </a:r>
            <a:r>
              <a:rPr lang="en" sz="1300">
                <a:solidFill>
                  <a:srgbClr val="043461"/>
                </a:solidFill>
                <a:latin typeface="Roboto"/>
                <a:ea typeface="Roboto"/>
                <a:cs typeface="Roboto"/>
                <a:sym typeface="Roboto"/>
              </a:rPr>
              <a:t> creating a reference to them. This will, in essence, drop them from the newly created DataFrame.</a:t>
            </a:r>
            <a:endParaRPr sz="1300">
              <a:solidFill>
                <a:srgbClr val="043461"/>
              </a:solidFill>
              <a:latin typeface="Roboto"/>
              <a:ea typeface="Roboto"/>
              <a:cs typeface="Roboto"/>
              <a:sym typeface="Roboto"/>
            </a:endParaRPr>
          </a:p>
        </p:txBody>
      </p:sp>
      <p:pic>
        <p:nvPicPr>
          <p:cNvPr id="1118" name="Google Shape;1118;p91"/>
          <p:cNvPicPr preferRelativeResize="0"/>
          <p:nvPr/>
        </p:nvPicPr>
        <p:blipFill>
          <a:blip r:embed="rId3">
            <a:alphaModFix/>
          </a:blip>
          <a:stretch>
            <a:fillRect/>
          </a:stretch>
        </p:blipFill>
        <p:spPr>
          <a:xfrm>
            <a:off x="453225" y="2695738"/>
            <a:ext cx="7649299" cy="21038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9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Modifying Columns </a:t>
            </a:r>
            <a:endParaRPr/>
          </a:p>
        </p:txBody>
      </p:sp>
      <p:sp>
        <p:nvSpPr>
          <p:cNvPr id="1124" name="Google Shape;1124;p9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25" name="Google Shape;1125;p9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Column manipulation</a:t>
            </a:r>
            <a:endParaRPr/>
          </a:p>
        </p:txBody>
      </p:sp>
      <p:sp>
        <p:nvSpPr>
          <p:cNvPr id="1126" name="Google Shape;1126;p92"/>
          <p:cNvSpPr/>
          <p:nvPr/>
        </p:nvSpPr>
        <p:spPr>
          <a:xfrm>
            <a:off x="453220" y="1271600"/>
            <a:ext cx="743726" cy="252358"/>
          </a:xfrm>
          <a:custGeom>
            <a:rect b="b" l="l" r="r" t="t"/>
            <a:pathLst>
              <a:path extrusionOk="0" h="9769" w="29405">
                <a:moveTo>
                  <a:pt x="0" y="101"/>
                </a:moveTo>
                <a:lnTo>
                  <a:pt x="0" y="9769"/>
                </a:lnTo>
                <a:lnTo>
                  <a:pt x="29405" y="9769"/>
                </a:lnTo>
                <a:lnTo>
                  <a:pt x="19637" y="0"/>
                </a:lnTo>
                <a:close/>
              </a:path>
            </a:pathLst>
          </a:custGeom>
          <a:solidFill>
            <a:srgbClr val="99E4E0"/>
          </a:solidFill>
          <a:ln>
            <a:noFill/>
          </a:ln>
        </p:spPr>
      </p:sp>
      <p:sp>
        <p:nvSpPr>
          <p:cNvPr id="1127" name="Google Shape;1127;p92"/>
          <p:cNvSpPr/>
          <p:nvPr/>
        </p:nvSpPr>
        <p:spPr>
          <a:xfrm flipH="1" rot="10800000">
            <a:off x="453220" y="15501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28" name="Google Shape;1128;p92"/>
          <p:cNvSpPr/>
          <p:nvPr/>
        </p:nvSpPr>
        <p:spPr>
          <a:xfrm>
            <a:off x="453233" y="2047700"/>
            <a:ext cx="743726" cy="252358"/>
          </a:xfrm>
          <a:custGeom>
            <a:rect b="b" l="l" r="r" t="t"/>
            <a:pathLst>
              <a:path extrusionOk="0" h="9769" w="29405">
                <a:moveTo>
                  <a:pt x="0" y="101"/>
                </a:moveTo>
                <a:lnTo>
                  <a:pt x="0" y="9769"/>
                </a:lnTo>
                <a:lnTo>
                  <a:pt x="29405" y="9769"/>
                </a:lnTo>
                <a:lnTo>
                  <a:pt x="19637" y="0"/>
                </a:lnTo>
                <a:close/>
              </a:path>
            </a:pathLst>
          </a:custGeom>
          <a:solidFill>
            <a:srgbClr val="99E4E0"/>
          </a:solidFill>
          <a:ln>
            <a:noFill/>
          </a:ln>
        </p:spPr>
      </p:sp>
      <p:sp>
        <p:nvSpPr>
          <p:cNvPr id="1129" name="Google Shape;1129;p92"/>
          <p:cNvSpPr/>
          <p:nvPr/>
        </p:nvSpPr>
        <p:spPr>
          <a:xfrm flipH="1" rot="10800000">
            <a:off x="453233" y="23262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30" name="Google Shape;1130;p92"/>
          <p:cNvSpPr/>
          <p:nvPr/>
        </p:nvSpPr>
        <p:spPr>
          <a:xfrm>
            <a:off x="1352550" y="12264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2000"/>
              </a:lnSpc>
              <a:spcBef>
                <a:spcPts val="0"/>
              </a:spcBef>
              <a:spcAft>
                <a:spcPts val="0"/>
              </a:spcAft>
              <a:buNone/>
            </a:pPr>
            <a:r>
              <a:rPr lang="en" sz="1300">
                <a:solidFill>
                  <a:srgbClr val="043461"/>
                </a:solidFill>
                <a:latin typeface="Roboto"/>
                <a:ea typeface="Roboto"/>
                <a:cs typeface="Roboto"/>
                <a:sym typeface="Roboto"/>
              </a:rPr>
              <a:t>To rename the columns within a DataFrame, use the </a:t>
            </a:r>
            <a:r>
              <a:rPr lang="en" sz="1300">
                <a:solidFill>
                  <a:srgbClr val="FFFFFF"/>
                </a:solidFill>
                <a:highlight>
                  <a:srgbClr val="043461"/>
                </a:highlight>
                <a:latin typeface="Inconsolata Medium"/>
                <a:ea typeface="Inconsolata Medium"/>
                <a:cs typeface="Inconsolata Medium"/>
                <a:sym typeface="Inconsolata Medium"/>
              </a:rPr>
              <a:t>df.rename()</a:t>
            </a:r>
            <a:r>
              <a:rPr lang="en" sz="1300">
                <a:solidFill>
                  <a:srgbClr val="043461"/>
                </a:solidFill>
                <a:latin typeface="Roboto"/>
                <a:ea typeface="Roboto"/>
                <a:cs typeface="Roboto"/>
                <a:sym typeface="Roboto"/>
              </a:rPr>
              <a:t> method and place </a:t>
            </a:r>
            <a:br>
              <a:rPr lang="en" sz="1300">
                <a:solidFill>
                  <a:srgbClr val="043461"/>
                </a:solidFill>
                <a:latin typeface="Roboto"/>
                <a:ea typeface="Roboto"/>
                <a:cs typeface="Roboto"/>
                <a:sym typeface="Roboto"/>
              </a:rPr>
            </a:br>
            <a:r>
              <a:rPr lang="en" sz="1300">
                <a:solidFill>
                  <a:srgbClr val="FFFFFF"/>
                </a:solidFill>
                <a:highlight>
                  <a:srgbClr val="043461"/>
                </a:highlight>
                <a:latin typeface="Inconsolata Medium"/>
                <a:ea typeface="Inconsolata Medium"/>
                <a:cs typeface="Inconsolata Medium"/>
                <a:sym typeface="Inconsolata Medium"/>
              </a:rPr>
              <a:t>columns={}</a:t>
            </a:r>
            <a:r>
              <a:rPr lang="en" sz="1300">
                <a:solidFill>
                  <a:srgbClr val="043461"/>
                </a:solidFill>
                <a:latin typeface="Roboto"/>
                <a:ea typeface="Roboto"/>
                <a:cs typeface="Roboto"/>
                <a:sym typeface="Roboto"/>
              </a:rPr>
              <a:t> within the parentheses. </a:t>
            </a:r>
            <a:endParaRPr sz="1300">
              <a:solidFill>
                <a:srgbClr val="043461"/>
              </a:solidFill>
              <a:latin typeface="Roboto"/>
              <a:ea typeface="Roboto"/>
              <a:cs typeface="Roboto"/>
              <a:sym typeface="Roboto"/>
            </a:endParaRPr>
          </a:p>
        </p:txBody>
      </p:sp>
      <p:sp>
        <p:nvSpPr>
          <p:cNvPr id="1131" name="Google Shape;1131;p92"/>
          <p:cNvSpPr/>
          <p:nvPr/>
        </p:nvSpPr>
        <p:spPr>
          <a:xfrm>
            <a:off x="1352550" y="20025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2000"/>
              </a:lnSpc>
              <a:spcBef>
                <a:spcPts val="0"/>
              </a:spcBef>
              <a:spcAft>
                <a:spcPts val="0"/>
              </a:spcAft>
              <a:buNone/>
            </a:pPr>
            <a:r>
              <a:rPr lang="en" sz="1300">
                <a:solidFill>
                  <a:srgbClr val="043461"/>
                </a:solidFill>
                <a:latin typeface="Roboto"/>
                <a:ea typeface="Roboto"/>
                <a:cs typeface="Roboto"/>
                <a:sym typeface="Roboto"/>
              </a:rPr>
              <a:t>Inside the dictionary, the keys should be references to the current columns, and the values </a:t>
            </a:r>
            <a:br>
              <a:rPr lang="en" sz="1300">
                <a:solidFill>
                  <a:srgbClr val="043461"/>
                </a:solidFill>
                <a:latin typeface="Roboto"/>
                <a:ea typeface="Roboto"/>
                <a:cs typeface="Roboto"/>
                <a:sym typeface="Roboto"/>
              </a:rPr>
            </a:br>
            <a:r>
              <a:rPr lang="en" sz="1300">
                <a:solidFill>
                  <a:srgbClr val="043461"/>
                </a:solidFill>
                <a:latin typeface="Roboto"/>
                <a:ea typeface="Roboto"/>
                <a:cs typeface="Roboto"/>
                <a:sym typeface="Roboto"/>
              </a:rPr>
              <a:t>should be the desired column names.</a:t>
            </a:r>
            <a:endParaRPr sz="1300">
              <a:solidFill>
                <a:srgbClr val="043461"/>
              </a:solidFill>
              <a:latin typeface="Roboto"/>
              <a:ea typeface="Roboto"/>
              <a:cs typeface="Roboto"/>
              <a:sym typeface="Roboto"/>
            </a:endParaRPr>
          </a:p>
        </p:txBody>
      </p:sp>
      <p:pic>
        <p:nvPicPr>
          <p:cNvPr id="1132" name="Google Shape;1132;p92"/>
          <p:cNvPicPr preferRelativeResize="0"/>
          <p:nvPr/>
        </p:nvPicPr>
        <p:blipFill>
          <a:blip r:embed="rId3">
            <a:alphaModFix/>
          </a:blip>
          <a:stretch>
            <a:fillRect/>
          </a:stretch>
        </p:blipFill>
        <p:spPr>
          <a:xfrm>
            <a:off x="1352550" y="2673988"/>
            <a:ext cx="7229128" cy="2192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93"/>
          <p:cNvSpPr txBox="1"/>
          <p:nvPr>
            <p:ph type="title"/>
          </p:nvPr>
        </p:nvSpPr>
        <p:spPr>
          <a:xfrm>
            <a:off x="1400" y="274875"/>
            <a:ext cx="87720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None/>
            </a:pPr>
            <a:r>
              <a:rPr lang="en" sz="3600"/>
              <a:t>Activity: </a:t>
            </a:r>
            <a:r>
              <a:rPr lang="en" sz="3600"/>
              <a:t>Hey Arnold!</a:t>
            </a:r>
            <a:endParaRPr sz="3600"/>
          </a:p>
          <a:p>
            <a:pPr indent="0" lvl="0" marL="0" rtl="0" algn="l">
              <a:spcBef>
                <a:spcPts val="800"/>
              </a:spcBef>
              <a:spcAft>
                <a:spcPts val="800"/>
              </a:spcAft>
              <a:buNone/>
            </a:pPr>
            <a:r>
              <a:rPr lang="en" sz="1800">
                <a:latin typeface="Roboto"/>
                <a:ea typeface="Roboto"/>
                <a:cs typeface="Roboto"/>
                <a:sym typeface="Roboto"/>
              </a:rPr>
              <a:t>In this activity, you will take a premade DataFrame of </a:t>
            </a:r>
            <a:r>
              <a:rPr i="1" lang="en" sz="1800">
                <a:latin typeface="Roboto"/>
                <a:ea typeface="Roboto"/>
                <a:cs typeface="Roboto"/>
                <a:sym typeface="Roboto"/>
              </a:rPr>
              <a:t>Hey Arnold! </a:t>
            </a:r>
            <a:r>
              <a:rPr lang="en" sz="1800">
                <a:latin typeface="Roboto"/>
                <a:ea typeface="Roboto"/>
                <a:cs typeface="Roboto"/>
                <a:sym typeface="Roboto"/>
              </a:rPr>
              <a:t>characters and reorganize it so that it’s easier to understand. </a:t>
            </a:r>
            <a:endParaRPr/>
          </a:p>
        </p:txBody>
      </p:sp>
      <p:sp>
        <p:nvSpPr>
          <p:cNvPr id="1138" name="Google Shape;1138;p9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39" name="Google Shape;1139;p93"/>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t/>
            </a:r>
            <a:endParaRPr/>
          </a:p>
          <a:p>
            <a:pPr indent="0" lvl="0" marL="0" rtl="0" algn="r">
              <a:spcBef>
                <a:spcPts val="0"/>
              </a:spcBef>
              <a:spcAft>
                <a:spcPts val="0"/>
              </a:spcAft>
              <a:buNone/>
            </a:pPr>
            <a:r>
              <a:rPr lang="en"/>
              <a:t>10 minutes</a:t>
            </a:r>
            <a:endParaRPr/>
          </a:p>
          <a:p>
            <a:pPr indent="0" lvl="0" marL="0" rtl="0" algn="r">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9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Hey Arnold!</a:t>
            </a:r>
            <a:endParaRPr/>
          </a:p>
        </p:txBody>
      </p:sp>
      <p:sp>
        <p:nvSpPr>
          <p:cNvPr id="1145" name="Google Shape;1145;p9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46" name="Google Shape;1146;p9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600"/>
              <a:t>First, use Pandas to create a DataFrame with the following columns and values: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graphicFrame>
        <p:nvGraphicFramePr>
          <p:cNvPr id="1147" name="Google Shape;1147;p94"/>
          <p:cNvGraphicFramePr/>
          <p:nvPr/>
        </p:nvGraphicFramePr>
        <p:xfrm>
          <a:off x="443525" y="1106850"/>
          <a:ext cx="3000000" cy="3000000"/>
        </p:xfrm>
        <a:graphic>
          <a:graphicData uri="http://schemas.openxmlformats.org/drawingml/2006/table">
            <a:tbl>
              <a:tblPr>
                <a:noFill/>
                <a:tableStyleId>{FF6F4D50-10DA-40FC-ABC2-12AE374CEB0F}</a:tableStyleId>
              </a:tblPr>
              <a:tblGrid>
                <a:gridCol w="2099525"/>
                <a:gridCol w="6040350"/>
              </a:tblGrid>
              <a:tr h="350575">
                <a:tc>
                  <a:txBody>
                    <a:bodyPr/>
                    <a:lstStyle/>
                    <a:p>
                      <a:pPr indent="0" lvl="0" marL="0" rtl="0" algn="r">
                        <a:spcBef>
                          <a:spcPts val="0"/>
                        </a:spcBef>
                        <a:spcAft>
                          <a:spcPts val="0"/>
                        </a:spcAft>
                        <a:buNone/>
                      </a:pPr>
                      <a:r>
                        <a:rPr lang="en" sz="1300">
                          <a:solidFill>
                            <a:srgbClr val="FFFFFF"/>
                          </a:solidFill>
                          <a:latin typeface="Inconsolata Medium"/>
                          <a:ea typeface="Inconsolata Medium"/>
                          <a:cs typeface="Inconsolata Medium"/>
                          <a:sym typeface="Inconsolata Medium"/>
                        </a:rPr>
                        <a:t>Characters_in_show</a:t>
                      </a:r>
                      <a:endParaRPr sz="1300">
                        <a:solidFill>
                          <a:srgbClr val="FFFFFF"/>
                        </a:solidFill>
                        <a:latin typeface="Inconsolata Medium"/>
                        <a:ea typeface="Inconsolata Medium"/>
                        <a:cs typeface="Inconsolata Medium"/>
                        <a:sym typeface="Inconsolata Medium"/>
                      </a:endParaRPr>
                    </a:p>
                  </a:txBody>
                  <a:tcPr marT="91425" marB="91425" marR="18287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lnSpc>
                          <a:spcPct val="115000"/>
                        </a:lnSpc>
                        <a:spcBef>
                          <a:spcPts val="0"/>
                        </a:spcBef>
                        <a:spcAft>
                          <a:spcPts val="0"/>
                        </a:spcAft>
                        <a:buNone/>
                      </a:pPr>
                      <a:r>
                        <a:rPr lang="en" sz="1300">
                          <a:solidFill>
                            <a:srgbClr val="043461"/>
                          </a:solidFill>
                          <a:latin typeface="Roboto"/>
                          <a:ea typeface="Roboto"/>
                          <a:cs typeface="Roboto"/>
                          <a:sym typeface="Roboto"/>
                        </a:rPr>
                        <a:t>Arnold, Gerald, Helga, Phoebe, Harold, Eugene.</a:t>
                      </a:r>
                      <a:endParaRPr sz="1300">
                        <a:solidFill>
                          <a:srgbClr val="043461"/>
                        </a:solidFill>
                        <a:latin typeface="Roboto"/>
                        <a:ea typeface="Roboto"/>
                        <a:cs typeface="Roboto"/>
                        <a:sym typeface="Roboto"/>
                      </a:endParaRPr>
                    </a:p>
                  </a:txBody>
                  <a:tcPr marT="91425" marB="91425" marR="18287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350575">
                <a:tc>
                  <a:txBody>
                    <a:bodyPr/>
                    <a:lstStyle/>
                    <a:p>
                      <a:pPr indent="0" lvl="0" marL="0" rtl="0" algn="r">
                        <a:spcBef>
                          <a:spcPts val="0"/>
                        </a:spcBef>
                        <a:spcAft>
                          <a:spcPts val="0"/>
                        </a:spcAft>
                        <a:buNone/>
                      </a:pPr>
                      <a:r>
                        <a:rPr lang="en" sz="1300">
                          <a:solidFill>
                            <a:srgbClr val="FFFFFF"/>
                          </a:solidFill>
                          <a:latin typeface="Inconsolata Medium"/>
                          <a:ea typeface="Inconsolata Medium"/>
                          <a:cs typeface="Inconsolata Medium"/>
                          <a:sym typeface="Inconsolata Medium"/>
                        </a:rPr>
                        <a:t>color_of_hair</a:t>
                      </a:r>
                      <a:endParaRPr sz="1300">
                        <a:solidFill>
                          <a:srgbClr val="FFFFFF"/>
                        </a:solidFill>
                        <a:latin typeface="Inconsolata Medium"/>
                        <a:ea typeface="Inconsolata Medium"/>
                        <a:cs typeface="Inconsolata Medium"/>
                        <a:sym typeface="Inconsolata Medium"/>
                      </a:endParaRPr>
                    </a:p>
                  </a:txBody>
                  <a:tcPr marT="91425" marB="91425" marR="18287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lnSpc>
                          <a:spcPct val="115000"/>
                        </a:lnSpc>
                        <a:spcBef>
                          <a:spcPts val="0"/>
                        </a:spcBef>
                        <a:spcAft>
                          <a:spcPts val="0"/>
                        </a:spcAft>
                        <a:buNone/>
                      </a:pPr>
                      <a:r>
                        <a:rPr lang="en" sz="1300">
                          <a:solidFill>
                            <a:srgbClr val="043461"/>
                          </a:solidFill>
                          <a:latin typeface="Roboto"/>
                          <a:ea typeface="Roboto"/>
                          <a:cs typeface="Roboto"/>
                          <a:sym typeface="Roboto"/>
                        </a:rPr>
                        <a:t>blonde, black, blonde, black, unknown, red.</a:t>
                      </a:r>
                      <a:endParaRPr sz="1300">
                        <a:solidFill>
                          <a:srgbClr val="043461"/>
                        </a:solidFill>
                        <a:latin typeface="Roboto"/>
                        <a:ea typeface="Roboto"/>
                        <a:cs typeface="Roboto"/>
                        <a:sym typeface="Roboto"/>
                      </a:endParaRPr>
                    </a:p>
                  </a:txBody>
                  <a:tcPr marT="91425" marB="91425" marR="18287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350575">
                <a:tc>
                  <a:txBody>
                    <a:bodyPr/>
                    <a:lstStyle/>
                    <a:p>
                      <a:pPr indent="0" lvl="0" marL="0" rtl="0" algn="r">
                        <a:spcBef>
                          <a:spcPts val="0"/>
                        </a:spcBef>
                        <a:spcAft>
                          <a:spcPts val="0"/>
                        </a:spcAft>
                        <a:buNone/>
                      </a:pPr>
                      <a:r>
                        <a:rPr lang="en" sz="1300">
                          <a:solidFill>
                            <a:srgbClr val="FFFFFF"/>
                          </a:solidFill>
                          <a:latin typeface="Inconsolata Medium"/>
                          <a:ea typeface="Inconsolata Medium"/>
                          <a:cs typeface="Inconsolata Medium"/>
                          <a:sym typeface="Inconsolata Medium"/>
                        </a:rPr>
                        <a:t>Height</a:t>
                      </a:r>
                      <a:endParaRPr sz="1300">
                        <a:solidFill>
                          <a:srgbClr val="FFFFFF"/>
                        </a:solidFill>
                        <a:latin typeface="Inconsolata Medium"/>
                        <a:ea typeface="Inconsolata Medium"/>
                        <a:cs typeface="Inconsolata Medium"/>
                        <a:sym typeface="Inconsolata Medium"/>
                      </a:endParaRPr>
                    </a:p>
                  </a:txBody>
                  <a:tcPr marT="91425" marB="91425" marR="18287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lnSpc>
                          <a:spcPct val="115000"/>
                        </a:lnSpc>
                        <a:spcBef>
                          <a:spcPts val="0"/>
                        </a:spcBef>
                        <a:spcAft>
                          <a:spcPts val="0"/>
                        </a:spcAft>
                        <a:buNone/>
                      </a:pPr>
                      <a:r>
                        <a:rPr lang="en" sz="1300">
                          <a:solidFill>
                            <a:srgbClr val="043461"/>
                          </a:solidFill>
                          <a:latin typeface="Roboto"/>
                          <a:ea typeface="Roboto"/>
                          <a:cs typeface="Roboto"/>
                          <a:sym typeface="Roboto"/>
                        </a:rPr>
                        <a:t>average, tallish, tallish, short, tall, short.</a:t>
                      </a:r>
                      <a:endParaRPr sz="1300">
                        <a:solidFill>
                          <a:srgbClr val="043461"/>
                        </a:solidFill>
                        <a:latin typeface="Roboto"/>
                        <a:ea typeface="Roboto"/>
                        <a:cs typeface="Roboto"/>
                        <a:sym typeface="Roboto"/>
                      </a:endParaRPr>
                    </a:p>
                  </a:txBody>
                  <a:tcPr marT="91425" marB="91425" marR="18287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350575">
                <a:tc>
                  <a:txBody>
                    <a:bodyPr/>
                    <a:lstStyle/>
                    <a:p>
                      <a:pPr indent="0" lvl="0" marL="0" rtl="0" algn="r">
                        <a:spcBef>
                          <a:spcPts val="0"/>
                        </a:spcBef>
                        <a:spcAft>
                          <a:spcPts val="0"/>
                        </a:spcAft>
                        <a:buNone/>
                      </a:pPr>
                      <a:r>
                        <a:rPr lang="en" sz="1300">
                          <a:solidFill>
                            <a:srgbClr val="FFFFFF"/>
                          </a:solidFill>
                          <a:latin typeface="Inconsolata Medium"/>
                          <a:ea typeface="Inconsolata Medium"/>
                          <a:cs typeface="Inconsolata Medium"/>
                          <a:sym typeface="Inconsolata Medium"/>
                        </a:rPr>
                        <a:t>Football_Shaped_Head</a:t>
                      </a:r>
                      <a:endParaRPr sz="1300">
                        <a:solidFill>
                          <a:srgbClr val="FFFFFF"/>
                        </a:solidFill>
                        <a:latin typeface="Inconsolata Medium"/>
                        <a:ea typeface="Inconsolata Medium"/>
                        <a:cs typeface="Inconsolata Medium"/>
                        <a:sym typeface="Inconsolata Medium"/>
                      </a:endParaRPr>
                    </a:p>
                  </a:txBody>
                  <a:tcPr marT="91425" marB="91425" marR="18287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lnSpc>
                          <a:spcPct val="115000"/>
                        </a:lnSpc>
                        <a:spcBef>
                          <a:spcPts val="0"/>
                        </a:spcBef>
                        <a:spcAft>
                          <a:spcPts val="0"/>
                        </a:spcAft>
                        <a:buNone/>
                      </a:pPr>
                      <a:r>
                        <a:rPr lang="en" sz="1300">
                          <a:solidFill>
                            <a:srgbClr val="043461"/>
                          </a:solidFill>
                          <a:latin typeface="Roboto"/>
                          <a:ea typeface="Roboto"/>
                          <a:cs typeface="Roboto"/>
                          <a:sym typeface="Roboto"/>
                        </a:rPr>
                        <a:t>True, False, False, False, False, False.</a:t>
                      </a:r>
                      <a:endParaRPr sz="1300">
                        <a:solidFill>
                          <a:srgbClr val="043461"/>
                        </a:solidFill>
                        <a:latin typeface="Roboto"/>
                        <a:ea typeface="Roboto"/>
                        <a:cs typeface="Roboto"/>
                        <a:sym typeface="Roboto"/>
                      </a:endParaRPr>
                    </a:p>
                  </a:txBody>
                  <a:tcPr marT="91425" marB="91425" marR="18287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bl>
          </a:graphicData>
        </a:graphic>
      </p:graphicFrame>
      <p:graphicFrame>
        <p:nvGraphicFramePr>
          <p:cNvPr id="1148" name="Google Shape;1148;p94"/>
          <p:cNvGraphicFramePr/>
          <p:nvPr/>
        </p:nvGraphicFramePr>
        <p:xfrm>
          <a:off x="443525" y="3534075"/>
          <a:ext cx="3000000" cy="3000000"/>
        </p:xfrm>
        <a:graphic>
          <a:graphicData uri="http://schemas.openxmlformats.org/drawingml/2006/table">
            <a:tbl>
              <a:tblPr>
                <a:noFill/>
                <a:tableStyleId>{FF6F4D50-10DA-40FC-ABC2-12AE374CEB0F}</a:tableStyleId>
              </a:tblPr>
              <a:tblGrid>
                <a:gridCol w="2099525"/>
                <a:gridCol w="6040350"/>
              </a:tblGrid>
              <a:tr h="350575">
                <a:tc gridSpan="2">
                  <a:txBody>
                    <a:bodyPr/>
                    <a:lstStyle/>
                    <a:p>
                      <a:pPr indent="0" lvl="0" marL="0" rtl="0" algn="l">
                        <a:spcBef>
                          <a:spcPts val="0"/>
                        </a:spcBef>
                        <a:spcAft>
                          <a:spcPts val="0"/>
                        </a:spcAft>
                        <a:buNone/>
                      </a:pPr>
                      <a:r>
                        <a:rPr lang="en" sz="1300">
                          <a:solidFill>
                            <a:srgbClr val="FFFFFF"/>
                          </a:solidFill>
                          <a:latin typeface="Inconsolata Medium"/>
                          <a:ea typeface="Inconsolata Medium"/>
                          <a:cs typeface="Inconsolata Medium"/>
                          <a:sym typeface="Inconsolata Medium"/>
                        </a:rPr>
                        <a:t>Character, Hair Color, Height, Football Head</a:t>
                      </a:r>
                      <a:endParaRPr sz="1300">
                        <a:solidFill>
                          <a:srgbClr val="FFFFFF"/>
                        </a:solidFill>
                        <a:latin typeface="Inconsolata Medium"/>
                        <a:ea typeface="Inconsolata Medium"/>
                        <a:cs typeface="Inconsolata Medium"/>
                        <a:sym typeface="Inconsolata Medium"/>
                      </a:endParaRPr>
                    </a:p>
                  </a:txBody>
                  <a:tcPr marT="91425" marB="91425" marR="18287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hMerge="1"/>
              </a:tr>
            </a:tbl>
          </a:graphicData>
        </a:graphic>
      </p:graphicFrame>
      <p:sp>
        <p:nvSpPr>
          <p:cNvPr id="1149" name="Google Shape;1149;p94"/>
          <p:cNvSpPr txBox="1"/>
          <p:nvPr>
            <p:ph idx="1" type="subTitle"/>
          </p:nvPr>
        </p:nvSpPr>
        <p:spPr>
          <a:xfrm>
            <a:off x="0" y="2856000"/>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600"/>
              <a:t>Note that the column names are inconsistent and difficult to work with. </a:t>
            </a:r>
            <a:br>
              <a:rPr lang="en" sz="1600"/>
            </a:br>
            <a:r>
              <a:rPr lang="en" sz="1600"/>
              <a:t>Rename them to the following, respectively:</a:t>
            </a:r>
            <a:endParaRPr sz="1600"/>
          </a:p>
        </p:txBody>
      </p:sp>
      <p:graphicFrame>
        <p:nvGraphicFramePr>
          <p:cNvPr id="1150" name="Google Shape;1150;p94"/>
          <p:cNvGraphicFramePr/>
          <p:nvPr/>
        </p:nvGraphicFramePr>
        <p:xfrm>
          <a:off x="443525" y="4349000"/>
          <a:ext cx="3000000" cy="3000000"/>
        </p:xfrm>
        <a:graphic>
          <a:graphicData uri="http://schemas.openxmlformats.org/drawingml/2006/table">
            <a:tbl>
              <a:tblPr>
                <a:noFill/>
                <a:tableStyleId>{FF6F4D50-10DA-40FC-ABC2-12AE374CEB0F}</a:tableStyleId>
              </a:tblPr>
              <a:tblGrid>
                <a:gridCol w="2099525"/>
                <a:gridCol w="6040350"/>
              </a:tblGrid>
              <a:tr h="350575">
                <a:tc gridSpan="2">
                  <a:txBody>
                    <a:bodyPr/>
                    <a:lstStyle/>
                    <a:p>
                      <a:pPr indent="0" lvl="0" marL="0" rtl="0" algn="l">
                        <a:spcBef>
                          <a:spcPts val="0"/>
                        </a:spcBef>
                        <a:spcAft>
                          <a:spcPts val="0"/>
                        </a:spcAft>
                        <a:buNone/>
                      </a:pPr>
                      <a:r>
                        <a:rPr lang="en" sz="1300">
                          <a:solidFill>
                            <a:srgbClr val="FFFFFF"/>
                          </a:solidFill>
                          <a:latin typeface="Inconsolata Medium"/>
                          <a:ea typeface="Inconsolata Medium"/>
                          <a:cs typeface="Inconsolata Medium"/>
                          <a:sym typeface="Inconsolata Medium"/>
                        </a:rPr>
                        <a:t>Character, Football Head, Hair Color, Height</a:t>
                      </a:r>
                      <a:endParaRPr sz="1300">
                        <a:solidFill>
                          <a:srgbClr val="FFFFFF"/>
                        </a:solidFill>
                        <a:latin typeface="Inconsolata Medium"/>
                        <a:ea typeface="Inconsolata Medium"/>
                        <a:cs typeface="Inconsolata Medium"/>
                        <a:sym typeface="Inconsolata Medium"/>
                      </a:endParaRPr>
                    </a:p>
                  </a:txBody>
                  <a:tcPr marT="91425" marB="91425" marR="18287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hMerge="1"/>
              </a:tr>
            </a:tbl>
          </a:graphicData>
        </a:graphic>
      </p:graphicFrame>
      <p:sp>
        <p:nvSpPr>
          <p:cNvPr id="1151" name="Google Shape;1151;p94"/>
          <p:cNvSpPr txBox="1"/>
          <p:nvPr>
            <p:ph idx="1" type="subTitle"/>
          </p:nvPr>
        </p:nvSpPr>
        <p:spPr>
          <a:xfrm>
            <a:off x="0" y="397572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600"/>
              <a:t>Next, create a new table that contains all of the columns in the following order:</a:t>
            </a:r>
            <a:endParaRPr sz="16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9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pic>
        <p:nvPicPr>
          <p:cNvPr id="1161" name="Google Shape;1161;p96"/>
          <p:cNvPicPr preferRelativeResize="0"/>
          <p:nvPr/>
        </p:nvPicPr>
        <p:blipFill rotWithShape="1">
          <a:blip r:embed="rId3">
            <a:alphaModFix/>
          </a:blip>
          <a:srcRect b="12644" l="0" r="0" t="12359"/>
          <a:stretch/>
        </p:blipFill>
        <p:spPr>
          <a:xfrm>
            <a:off x="0" y="0"/>
            <a:ext cx="9144000" cy="5143500"/>
          </a:xfrm>
          <a:prstGeom prst="rect">
            <a:avLst/>
          </a:prstGeom>
          <a:noFill/>
          <a:ln>
            <a:noFill/>
          </a:ln>
        </p:spPr>
      </p:pic>
      <p:pic>
        <p:nvPicPr>
          <p:cNvPr descr="Clean 15 min timer counting downwards, 5 sec pre-count with beeps and then an alarm after 15 min plus 60 sec overtime. If you rather have this timer counting upwards use this instead: https://www.youtube.com/watch?v=FZhRY3QL9wc&#10;&#10;If you wish to support this channel you can make donations through PayPal here: (http://www.paypal.me/timetaker). Any amount would be greatly appreciated and help me to keep setting aside time for making new videos.&#10;&#10;I own all rights to both the video and audio files used in all my uploads, and every video is manually self-made from scratch using programs for which I have licenses. Credit and thanks for help creating two CC0 clips for my audio files goes to: TobiasCovers (https://www.youtube.com/tobiascovers) &amp; ryanconway (https://freesound.org/people/ryanconway).&#10;&#10;If you wish to use my video as a Picture-in-Picture complement in your own video, then start by sending me a private message explaining how you want to use it and what kind of video content it is. Most often it will be okay as long as you ask first and then follow a few simple conditions. However neither video nor sound from this copyrighted work may be used without my approval, doing so will be reported without warning." id="1162" name="Google Shape;1162;p96" title="15 minute Countdown timer (with alarm)">
            <a:hlinkClick r:id="rId4"/>
          </p:cNvPr>
          <p:cNvPicPr preferRelativeResize="0"/>
          <p:nvPr/>
        </p:nvPicPr>
        <p:blipFill>
          <a:blip r:embed="rId5">
            <a:alphaModFix/>
          </a:blip>
          <a:stretch>
            <a:fillRect/>
          </a:stretch>
        </p:blipFill>
        <p:spPr>
          <a:xfrm>
            <a:off x="298200" y="3657575"/>
            <a:ext cx="1732850" cy="12996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97"/>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Reading and Writing CSV Files </a:t>
            </a:r>
            <a:endParaRPr/>
          </a:p>
        </p:txBody>
      </p:sp>
      <p:sp>
        <p:nvSpPr>
          <p:cNvPr id="1168" name="Google Shape;1168;p9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Introduction to Jupyter Notebook</a:t>
            </a:r>
            <a:endParaRPr/>
          </a:p>
        </p:txBody>
      </p:sp>
      <p:sp>
        <p:nvSpPr>
          <p:cNvPr id="826" name="Google Shape;826;p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27" name="Google Shape;827;p6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Before diving into Pandas, let’s learn about Jupyter Notebook. </a:t>
            </a:r>
            <a:endParaRPr/>
          </a:p>
        </p:txBody>
      </p:sp>
      <p:sp>
        <p:nvSpPr>
          <p:cNvPr id="828" name="Google Shape;828;p62"/>
          <p:cNvSpPr/>
          <p:nvPr/>
        </p:nvSpPr>
        <p:spPr>
          <a:xfrm>
            <a:off x="453220" y="13478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829" name="Google Shape;829;p62"/>
          <p:cNvSpPr/>
          <p:nvPr/>
        </p:nvSpPr>
        <p:spPr>
          <a:xfrm flipH="1" rot="10800000">
            <a:off x="453220" y="16263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830" name="Google Shape;830;p62"/>
          <p:cNvSpPr/>
          <p:nvPr/>
        </p:nvSpPr>
        <p:spPr>
          <a:xfrm>
            <a:off x="453233" y="21239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831" name="Google Shape;831;p62"/>
          <p:cNvSpPr/>
          <p:nvPr/>
        </p:nvSpPr>
        <p:spPr>
          <a:xfrm flipH="1" rot="10800000">
            <a:off x="453233" y="23262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832" name="Google Shape;832;p62"/>
          <p:cNvSpPr/>
          <p:nvPr/>
        </p:nvSpPr>
        <p:spPr>
          <a:xfrm>
            <a:off x="1352550" y="13026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Jupyter Notebook is an open-source application that allows its users to create </a:t>
            </a:r>
            <a:br>
              <a:rPr lang="en">
                <a:solidFill>
                  <a:srgbClr val="043461"/>
                </a:solidFill>
                <a:latin typeface="Roboto"/>
                <a:ea typeface="Roboto"/>
                <a:cs typeface="Roboto"/>
                <a:sym typeface="Roboto"/>
              </a:rPr>
            </a:br>
            <a:r>
              <a:rPr lang="en">
                <a:solidFill>
                  <a:srgbClr val="043461"/>
                </a:solidFill>
                <a:latin typeface="Roboto"/>
                <a:ea typeface="Roboto"/>
                <a:cs typeface="Roboto"/>
                <a:sym typeface="Roboto"/>
              </a:rPr>
              <a:t>documents that contain live code, equations, visualizations, and explanatory text.</a:t>
            </a:r>
            <a:endParaRPr>
              <a:solidFill>
                <a:srgbClr val="043461"/>
              </a:solidFill>
              <a:latin typeface="Roboto"/>
              <a:ea typeface="Roboto"/>
              <a:cs typeface="Roboto"/>
              <a:sym typeface="Roboto"/>
            </a:endParaRPr>
          </a:p>
        </p:txBody>
      </p:sp>
      <p:sp>
        <p:nvSpPr>
          <p:cNvPr id="833" name="Google Shape;833;p62"/>
          <p:cNvSpPr/>
          <p:nvPr/>
        </p:nvSpPr>
        <p:spPr>
          <a:xfrm>
            <a:off x="1352550" y="20787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In other words, Jupyter Notebook combines a text editor, the </a:t>
            </a:r>
            <a:r>
              <a:rPr lang="en">
                <a:solidFill>
                  <a:srgbClr val="043461"/>
                </a:solidFill>
                <a:latin typeface="Roboto"/>
                <a:ea typeface="Roboto"/>
                <a:cs typeface="Roboto"/>
                <a:sym typeface="Roboto"/>
              </a:rPr>
              <a:t>console</a:t>
            </a:r>
            <a:r>
              <a:rPr lang="en">
                <a:solidFill>
                  <a:srgbClr val="043461"/>
                </a:solidFill>
                <a:latin typeface="Roboto"/>
                <a:ea typeface="Roboto"/>
                <a:cs typeface="Roboto"/>
                <a:sym typeface="Roboto"/>
              </a:rPr>
              <a:t>, and a </a:t>
            </a:r>
            <a:br>
              <a:rPr lang="en">
                <a:solidFill>
                  <a:srgbClr val="043461"/>
                </a:solidFill>
                <a:latin typeface="Roboto"/>
                <a:ea typeface="Roboto"/>
                <a:cs typeface="Roboto"/>
                <a:sym typeface="Roboto"/>
              </a:rPr>
            </a:br>
            <a:r>
              <a:rPr lang="en">
                <a:solidFill>
                  <a:srgbClr val="043461"/>
                </a:solidFill>
                <a:latin typeface="Roboto"/>
                <a:ea typeface="Roboto"/>
                <a:cs typeface="Roboto"/>
                <a:sym typeface="Roboto"/>
              </a:rPr>
              <a:t>markdown file into one application.</a:t>
            </a:r>
            <a:endParaRPr>
              <a:solidFill>
                <a:srgbClr val="043461"/>
              </a:solidFill>
              <a:latin typeface="Roboto"/>
              <a:ea typeface="Roboto"/>
              <a:cs typeface="Roboto"/>
              <a:sym typeface="Roboto"/>
            </a:endParaRPr>
          </a:p>
        </p:txBody>
      </p:sp>
      <p:pic>
        <p:nvPicPr>
          <p:cNvPr id="834" name="Google Shape;834;p62"/>
          <p:cNvPicPr preferRelativeResize="0"/>
          <p:nvPr/>
        </p:nvPicPr>
        <p:blipFill>
          <a:blip r:embed="rId3">
            <a:alphaModFix/>
          </a:blip>
          <a:stretch>
            <a:fillRect/>
          </a:stretch>
        </p:blipFill>
        <p:spPr>
          <a:xfrm>
            <a:off x="8165150" y="193025"/>
            <a:ext cx="704499" cy="878600"/>
          </a:xfrm>
          <a:prstGeom prst="rect">
            <a:avLst/>
          </a:prstGeom>
          <a:noFill/>
          <a:ln>
            <a:noFill/>
          </a:ln>
        </p:spPr>
      </p:pic>
      <p:pic>
        <p:nvPicPr>
          <p:cNvPr id="835" name="Google Shape;835;p62"/>
          <p:cNvPicPr preferRelativeResize="0"/>
          <p:nvPr/>
        </p:nvPicPr>
        <p:blipFill>
          <a:blip r:embed="rId4">
            <a:alphaModFix/>
          </a:blip>
          <a:stretch>
            <a:fillRect/>
          </a:stretch>
        </p:blipFill>
        <p:spPr>
          <a:xfrm>
            <a:off x="1376325" y="2922050"/>
            <a:ext cx="7469551" cy="15818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9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Reading and Writing CSV Files </a:t>
            </a:r>
            <a:endParaRPr/>
          </a:p>
        </p:txBody>
      </p:sp>
      <p:sp>
        <p:nvSpPr>
          <p:cNvPr id="1174" name="Google Shape;1174;p9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75" name="Google Shape;1175;p9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 CSV file’s path is created and passed into the </a:t>
            </a:r>
            <a:r>
              <a:rPr lang="en">
                <a:highlight>
                  <a:srgbClr val="F2F5F9"/>
                </a:highlight>
                <a:latin typeface="Inconsolata Medium"/>
                <a:ea typeface="Inconsolata Medium"/>
                <a:cs typeface="Inconsolata Medium"/>
                <a:sym typeface="Inconsolata Medium"/>
              </a:rPr>
              <a:t>pd.read_csv()</a:t>
            </a:r>
            <a:r>
              <a:rPr lang="en"/>
              <a:t> method, with the returned DataFrame stored within a variable. </a:t>
            </a:r>
            <a:endParaRPr/>
          </a:p>
        </p:txBody>
      </p:sp>
      <p:pic>
        <p:nvPicPr>
          <p:cNvPr id="1176" name="Google Shape;1176;p98"/>
          <p:cNvPicPr preferRelativeResize="0"/>
          <p:nvPr/>
        </p:nvPicPr>
        <p:blipFill>
          <a:blip r:embed="rId3">
            <a:alphaModFix/>
          </a:blip>
          <a:stretch>
            <a:fillRect/>
          </a:stretch>
        </p:blipFill>
        <p:spPr>
          <a:xfrm>
            <a:off x="382800" y="1549125"/>
            <a:ext cx="8280775" cy="299185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9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Reading and Writing CSV Files </a:t>
            </a:r>
            <a:endParaRPr/>
          </a:p>
        </p:txBody>
      </p:sp>
      <p:sp>
        <p:nvSpPr>
          <p:cNvPr id="1182" name="Google Shape;1182;p9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83" name="Google Shape;1183;p9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It’s just as easy to write to a CSV file as it is to read from one.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Simply use the </a:t>
            </a:r>
            <a:r>
              <a:rPr lang="en">
                <a:highlight>
                  <a:srgbClr val="F2F5F9"/>
                </a:highlight>
                <a:latin typeface="Inconsolata Medium"/>
                <a:ea typeface="Inconsolata Medium"/>
                <a:cs typeface="Inconsolata Medium"/>
                <a:sym typeface="Inconsolata Medium"/>
              </a:rPr>
              <a:t>df.to_csv()</a:t>
            </a:r>
            <a:r>
              <a:rPr lang="en"/>
              <a:t> method, and pass the path to the desired output file. By using the index and header parameters, programmers can also choose whether they would like the index or header for the table to be passed as well.</a:t>
            </a:r>
            <a:endParaRPr/>
          </a:p>
        </p:txBody>
      </p:sp>
      <p:pic>
        <p:nvPicPr>
          <p:cNvPr id="1184" name="Google Shape;1184;p99"/>
          <p:cNvPicPr preferRelativeResize="0"/>
          <p:nvPr/>
        </p:nvPicPr>
        <p:blipFill>
          <a:blip r:embed="rId3">
            <a:alphaModFix/>
          </a:blip>
          <a:stretch>
            <a:fillRect/>
          </a:stretch>
        </p:blipFill>
        <p:spPr>
          <a:xfrm>
            <a:off x="229325" y="2547425"/>
            <a:ext cx="8839199" cy="68137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100"/>
          <p:cNvSpPr txBox="1"/>
          <p:nvPr>
            <p:ph type="title"/>
          </p:nvPr>
        </p:nvSpPr>
        <p:spPr>
          <a:xfrm>
            <a:off x="1400" y="274875"/>
            <a:ext cx="87720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None/>
            </a:pPr>
            <a:r>
              <a:rPr lang="en" sz="3600"/>
              <a:t>Activity: </a:t>
            </a:r>
            <a:r>
              <a:rPr lang="en" sz="3600"/>
              <a:t>Comic Books Part 1</a:t>
            </a:r>
            <a:endParaRPr sz="3600"/>
          </a:p>
          <a:p>
            <a:pPr indent="0" lvl="0" marL="0" rtl="0" algn="l">
              <a:spcBef>
                <a:spcPts val="800"/>
              </a:spcBef>
              <a:spcAft>
                <a:spcPts val="800"/>
              </a:spcAft>
              <a:buNone/>
            </a:pPr>
            <a:r>
              <a:rPr lang="en" sz="1800">
                <a:latin typeface="Roboto"/>
                <a:ea typeface="Roboto"/>
                <a:cs typeface="Roboto"/>
                <a:sym typeface="Roboto"/>
              </a:rPr>
              <a:t>In this activity, you will take a large CSV file containing comic books, read it into Jupyter Notebook by using Pandas, clean up the columns, and then write a modified DataFrame to a new CSV file. </a:t>
            </a:r>
            <a:endParaRPr/>
          </a:p>
        </p:txBody>
      </p:sp>
      <p:sp>
        <p:nvSpPr>
          <p:cNvPr id="1190" name="Google Shape;1190;p10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91" name="Google Shape;1191;p100"/>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t/>
            </a:r>
            <a:endParaRPr/>
          </a:p>
          <a:p>
            <a:pPr indent="0" lvl="0" marL="0" rtl="0" algn="r">
              <a:spcBef>
                <a:spcPts val="0"/>
              </a:spcBef>
              <a:spcAft>
                <a:spcPts val="0"/>
              </a:spcAft>
              <a:buNone/>
            </a:pPr>
            <a:r>
              <a:rPr lang="en"/>
              <a:t>20 minutes</a:t>
            </a:r>
            <a:endParaRPr/>
          </a:p>
          <a:p>
            <a:pPr indent="0" lvl="0" marL="0" rtl="0" algn="r">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10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Comic Books Part 1</a:t>
            </a:r>
            <a:endParaRPr/>
          </a:p>
        </p:txBody>
      </p:sp>
      <p:sp>
        <p:nvSpPr>
          <p:cNvPr id="1197" name="Google Shape;1197;p10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198" name="Google Shape;1198;p101"/>
          <p:cNvGraphicFramePr/>
          <p:nvPr/>
        </p:nvGraphicFramePr>
        <p:xfrm>
          <a:off x="354400" y="784725"/>
          <a:ext cx="3000000" cy="3000000"/>
        </p:xfrm>
        <a:graphic>
          <a:graphicData uri="http://schemas.openxmlformats.org/drawingml/2006/table">
            <a:tbl>
              <a:tblPr>
                <a:noFill/>
                <a:tableStyleId>{FF6F4D50-10DA-40FC-ABC2-12AE374CEB0F}</a:tableStyleId>
              </a:tblPr>
              <a:tblGrid>
                <a:gridCol w="1404675"/>
                <a:gridCol w="7030525"/>
              </a:tblGrid>
              <a:tr h="471400">
                <a:tc rowSpan="4">
                  <a:txBody>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Instructions</a:t>
                      </a:r>
                      <a:endParaRPr b="1" sz="1300">
                        <a:solidFill>
                          <a:srgbClr val="FFFFFF"/>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lnSpc>
                          <a:spcPct val="115000"/>
                        </a:lnSpc>
                        <a:spcBef>
                          <a:spcPts val="0"/>
                        </a:spcBef>
                        <a:spcAft>
                          <a:spcPts val="0"/>
                        </a:spcAft>
                        <a:buNone/>
                      </a:pPr>
                      <a:r>
                        <a:rPr lang="en" sz="1300">
                          <a:solidFill>
                            <a:srgbClr val="043461"/>
                          </a:solidFill>
                          <a:latin typeface="Roboto"/>
                          <a:ea typeface="Roboto"/>
                          <a:cs typeface="Roboto"/>
                          <a:sym typeface="Roboto"/>
                        </a:rPr>
                        <a:t>Read in the comic books CSV by using Pandas.</a:t>
                      </a:r>
                      <a:endParaRPr sz="1300">
                        <a:solidFill>
                          <a:srgbClr val="043461"/>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1015675">
                <a:tc vMerge="1"/>
                <a:tc>
                  <a:txBody>
                    <a:bodyPr/>
                    <a:lstStyle/>
                    <a:p>
                      <a:pPr indent="0" lvl="0" marL="0" rtl="0" algn="l">
                        <a:lnSpc>
                          <a:spcPct val="115000"/>
                        </a:lnSpc>
                        <a:spcBef>
                          <a:spcPts val="0"/>
                        </a:spcBef>
                        <a:spcAft>
                          <a:spcPts val="0"/>
                        </a:spcAft>
                        <a:buNone/>
                      </a:pPr>
                      <a:r>
                        <a:rPr lang="en" sz="1300">
                          <a:solidFill>
                            <a:srgbClr val="043461"/>
                          </a:solidFill>
                          <a:latin typeface="Roboto"/>
                          <a:ea typeface="Roboto"/>
                          <a:cs typeface="Roboto"/>
                          <a:sym typeface="Roboto"/>
                        </a:rPr>
                        <a:t>Remove unnecessary columns from the DataFrame so that only the following columns remain: </a:t>
                      </a:r>
                      <a:r>
                        <a:rPr lang="en" sz="1300">
                          <a:solidFill>
                            <a:srgbClr val="FFFFFF"/>
                          </a:solidFill>
                          <a:highlight>
                            <a:srgbClr val="043461"/>
                          </a:highlight>
                          <a:latin typeface="Inconsolata Medium"/>
                          <a:ea typeface="Inconsolata Medium"/>
                          <a:cs typeface="Inconsolata Medium"/>
                          <a:sym typeface="Inconsolata Medium"/>
                        </a:rPr>
                        <a:t>ISBN</a:t>
                      </a:r>
                      <a:r>
                        <a:rPr lang="en" sz="1300">
                          <a:solidFill>
                            <a:srgbClr val="043461"/>
                          </a:solidFill>
                          <a:latin typeface="Roboto"/>
                          <a:ea typeface="Roboto"/>
                          <a:cs typeface="Roboto"/>
                          <a:sym typeface="Roboto"/>
                        </a:rPr>
                        <a:t>, </a:t>
                      </a:r>
                      <a:r>
                        <a:rPr lang="en" sz="1300">
                          <a:solidFill>
                            <a:srgbClr val="FFFFFF"/>
                          </a:solidFill>
                          <a:highlight>
                            <a:srgbClr val="043461"/>
                          </a:highlight>
                          <a:latin typeface="Inconsolata Medium"/>
                          <a:ea typeface="Inconsolata Medium"/>
                          <a:cs typeface="Inconsolata Medium"/>
                          <a:sym typeface="Inconsolata Medium"/>
                        </a:rPr>
                        <a:t>Title</a:t>
                      </a:r>
                      <a:r>
                        <a:rPr lang="en" sz="1300">
                          <a:solidFill>
                            <a:srgbClr val="043461"/>
                          </a:solidFill>
                          <a:latin typeface="Roboto"/>
                          <a:ea typeface="Roboto"/>
                          <a:cs typeface="Roboto"/>
                          <a:sym typeface="Roboto"/>
                        </a:rPr>
                        <a:t>, </a:t>
                      </a:r>
                      <a:r>
                        <a:rPr lang="en" sz="1300">
                          <a:solidFill>
                            <a:srgbClr val="FFFFFF"/>
                          </a:solidFill>
                          <a:highlight>
                            <a:srgbClr val="043461"/>
                          </a:highlight>
                          <a:latin typeface="Inconsolata Medium"/>
                          <a:ea typeface="Inconsolata Medium"/>
                          <a:cs typeface="Inconsolata Medium"/>
                          <a:sym typeface="Inconsolata Medium"/>
                        </a:rPr>
                        <a:t>Other titles</a:t>
                      </a:r>
                      <a:r>
                        <a:rPr lang="en" sz="1300">
                          <a:solidFill>
                            <a:srgbClr val="043461"/>
                          </a:solidFill>
                          <a:latin typeface="Roboto"/>
                          <a:ea typeface="Roboto"/>
                          <a:cs typeface="Roboto"/>
                          <a:sym typeface="Roboto"/>
                        </a:rPr>
                        <a:t>, </a:t>
                      </a:r>
                      <a:r>
                        <a:rPr lang="en" sz="1300">
                          <a:solidFill>
                            <a:srgbClr val="FFFFFF"/>
                          </a:solidFill>
                          <a:highlight>
                            <a:srgbClr val="043461"/>
                          </a:highlight>
                          <a:latin typeface="Inconsolata Medium"/>
                          <a:ea typeface="Inconsolata Medium"/>
                          <a:cs typeface="Inconsolata Medium"/>
                          <a:sym typeface="Inconsolata Medium"/>
                        </a:rPr>
                        <a:t>Name</a:t>
                      </a:r>
                      <a:r>
                        <a:rPr lang="en" sz="1300">
                          <a:solidFill>
                            <a:srgbClr val="043461"/>
                          </a:solidFill>
                          <a:latin typeface="Roboto"/>
                          <a:ea typeface="Roboto"/>
                          <a:cs typeface="Roboto"/>
                          <a:sym typeface="Roboto"/>
                        </a:rPr>
                        <a:t>, </a:t>
                      </a:r>
                      <a:r>
                        <a:rPr lang="en" sz="1300">
                          <a:solidFill>
                            <a:srgbClr val="FFFFFF"/>
                          </a:solidFill>
                          <a:highlight>
                            <a:srgbClr val="043461"/>
                          </a:highlight>
                          <a:latin typeface="Inconsolata Medium"/>
                          <a:ea typeface="Inconsolata Medium"/>
                          <a:cs typeface="Inconsolata Medium"/>
                          <a:sym typeface="Inconsolata Medium"/>
                        </a:rPr>
                        <a:t>All names</a:t>
                      </a:r>
                      <a:r>
                        <a:rPr lang="en" sz="1300">
                          <a:solidFill>
                            <a:srgbClr val="043461"/>
                          </a:solidFill>
                          <a:latin typeface="Roboto"/>
                          <a:ea typeface="Roboto"/>
                          <a:cs typeface="Roboto"/>
                          <a:sym typeface="Roboto"/>
                        </a:rPr>
                        <a:t>, </a:t>
                      </a:r>
                      <a:r>
                        <a:rPr lang="en" sz="1300">
                          <a:solidFill>
                            <a:srgbClr val="FFFFFF"/>
                          </a:solidFill>
                          <a:highlight>
                            <a:srgbClr val="043461"/>
                          </a:highlight>
                          <a:latin typeface="Inconsolata Medium"/>
                          <a:ea typeface="Inconsolata Medium"/>
                          <a:cs typeface="Inconsolata Medium"/>
                          <a:sym typeface="Inconsolata Medium"/>
                        </a:rPr>
                        <a:t>Country of publication</a:t>
                      </a:r>
                      <a:r>
                        <a:rPr lang="en" sz="1300">
                          <a:solidFill>
                            <a:srgbClr val="043461"/>
                          </a:solidFill>
                          <a:latin typeface="Roboto"/>
                          <a:ea typeface="Roboto"/>
                          <a:cs typeface="Roboto"/>
                          <a:sym typeface="Roboto"/>
                        </a:rPr>
                        <a:t>, </a:t>
                      </a:r>
                      <a:r>
                        <a:rPr lang="en" sz="1300">
                          <a:solidFill>
                            <a:srgbClr val="FFFFFF"/>
                          </a:solidFill>
                          <a:highlight>
                            <a:srgbClr val="043461"/>
                          </a:highlight>
                          <a:latin typeface="Inconsolata Medium"/>
                          <a:ea typeface="Inconsolata Medium"/>
                          <a:cs typeface="Inconsolata Medium"/>
                          <a:sym typeface="Inconsolata Medium"/>
                        </a:rPr>
                        <a:t>Place of publication</a:t>
                      </a:r>
                      <a:r>
                        <a:rPr lang="en" sz="1300">
                          <a:solidFill>
                            <a:srgbClr val="043461"/>
                          </a:solidFill>
                          <a:latin typeface="Roboto"/>
                          <a:ea typeface="Roboto"/>
                          <a:cs typeface="Roboto"/>
                          <a:sym typeface="Roboto"/>
                        </a:rPr>
                        <a:t>, </a:t>
                      </a:r>
                      <a:r>
                        <a:rPr lang="en" sz="1300">
                          <a:solidFill>
                            <a:srgbClr val="FFFFFF"/>
                          </a:solidFill>
                          <a:highlight>
                            <a:srgbClr val="043461"/>
                          </a:highlight>
                          <a:latin typeface="Inconsolata Medium"/>
                          <a:ea typeface="Inconsolata Medium"/>
                          <a:cs typeface="Inconsolata Medium"/>
                          <a:sym typeface="Inconsolata Medium"/>
                        </a:rPr>
                        <a:t>Publisher</a:t>
                      </a:r>
                      <a:r>
                        <a:rPr lang="en" sz="1300">
                          <a:solidFill>
                            <a:srgbClr val="043461"/>
                          </a:solidFill>
                          <a:latin typeface="Roboto"/>
                          <a:ea typeface="Roboto"/>
                          <a:cs typeface="Roboto"/>
                          <a:sym typeface="Roboto"/>
                        </a:rPr>
                        <a:t>, and </a:t>
                      </a:r>
                      <a:r>
                        <a:rPr lang="en" sz="1300">
                          <a:solidFill>
                            <a:srgbClr val="FFFFFF"/>
                          </a:solidFill>
                          <a:highlight>
                            <a:srgbClr val="043461"/>
                          </a:highlight>
                          <a:latin typeface="Inconsolata Medium"/>
                          <a:ea typeface="Inconsolata Medium"/>
                          <a:cs typeface="Inconsolata Medium"/>
                          <a:sym typeface="Inconsolata Medium"/>
                        </a:rPr>
                        <a:t>Date of publication</a:t>
                      </a:r>
                      <a:endParaRPr sz="1300">
                        <a:solidFill>
                          <a:srgbClr val="FFFFFF"/>
                        </a:solidFill>
                        <a:highlight>
                          <a:srgbClr val="043461"/>
                        </a:highlight>
                        <a:latin typeface="Inconsolata Medium"/>
                        <a:ea typeface="Inconsolata Medium"/>
                        <a:cs typeface="Inconsolata Medium"/>
                        <a:sym typeface="Inconsolata Medium"/>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702950">
                <a:tc vMerge="1"/>
                <a:tc>
                  <a:txBody>
                    <a:bodyPr/>
                    <a:lstStyle/>
                    <a:p>
                      <a:pPr indent="0" lvl="0" marL="0" rtl="0" algn="l">
                        <a:lnSpc>
                          <a:spcPct val="115000"/>
                        </a:lnSpc>
                        <a:spcBef>
                          <a:spcPts val="0"/>
                        </a:spcBef>
                        <a:spcAft>
                          <a:spcPts val="0"/>
                        </a:spcAft>
                        <a:buNone/>
                      </a:pPr>
                      <a:r>
                        <a:rPr lang="en" sz="1300">
                          <a:solidFill>
                            <a:srgbClr val="043461"/>
                          </a:solidFill>
                          <a:latin typeface="Roboto"/>
                          <a:ea typeface="Roboto"/>
                          <a:cs typeface="Roboto"/>
                          <a:sym typeface="Roboto"/>
                        </a:rPr>
                        <a:t>Rename the </a:t>
                      </a:r>
                      <a:r>
                        <a:rPr lang="en" sz="1300">
                          <a:solidFill>
                            <a:srgbClr val="FFFFFF"/>
                          </a:solidFill>
                          <a:highlight>
                            <a:srgbClr val="043461"/>
                          </a:highlight>
                          <a:latin typeface="Inconsolata Medium"/>
                          <a:ea typeface="Inconsolata Medium"/>
                          <a:cs typeface="Inconsolata Medium"/>
                          <a:sym typeface="Inconsolata Medium"/>
                        </a:rPr>
                        <a:t>Name</a:t>
                      </a:r>
                      <a:r>
                        <a:rPr lang="en" sz="1300">
                          <a:solidFill>
                            <a:srgbClr val="043461"/>
                          </a:solidFill>
                          <a:latin typeface="Roboto"/>
                          <a:ea typeface="Roboto"/>
                          <a:cs typeface="Roboto"/>
                          <a:sym typeface="Roboto"/>
                        </a:rPr>
                        <a:t> column to </a:t>
                      </a:r>
                      <a:r>
                        <a:rPr lang="en" sz="1300">
                          <a:solidFill>
                            <a:srgbClr val="FFFFFF"/>
                          </a:solidFill>
                          <a:highlight>
                            <a:srgbClr val="043461"/>
                          </a:highlight>
                          <a:latin typeface="Inconsolata Medium"/>
                          <a:ea typeface="Inconsolata Medium"/>
                          <a:cs typeface="Inconsolata Medium"/>
                          <a:sym typeface="Inconsolata Medium"/>
                        </a:rPr>
                        <a:t>Author</a:t>
                      </a:r>
                      <a:r>
                        <a:rPr lang="en" sz="1300">
                          <a:solidFill>
                            <a:srgbClr val="043461"/>
                          </a:solidFill>
                          <a:latin typeface="Roboto"/>
                          <a:ea typeface="Roboto"/>
                          <a:cs typeface="Roboto"/>
                          <a:sym typeface="Roboto"/>
                        </a:rPr>
                        <a:t>, rename the </a:t>
                      </a:r>
                      <a:r>
                        <a:rPr lang="en" sz="1300">
                          <a:solidFill>
                            <a:srgbClr val="FFFFFF"/>
                          </a:solidFill>
                          <a:highlight>
                            <a:srgbClr val="043461"/>
                          </a:highlight>
                          <a:latin typeface="Inconsolata Medium"/>
                          <a:ea typeface="Inconsolata Medium"/>
                          <a:cs typeface="Inconsolata Medium"/>
                          <a:sym typeface="Inconsolata Medium"/>
                        </a:rPr>
                        <a:t>Date of publication</a:t>
                      </a:r>
                      <a:r>
                        <a:rPr lang="en" sz="1300">
                          <a:solidFill>
                            <a:srgbClr val="043461"/>
                          </a:solidFill>
                          <a:latin typeface="Roboto"/>
                          <a:ea typeface="Roboto"/>
                          <a:cs typeface="Roboto"/>
                          <a:sym typeface="Roboto"/>
                        </a:rPr>
                        <a:t> to </a:t>
                      </a:r>
                      <a:r>
                        <a:rPr lang="en" sz="1300">
                          <a:solidFill>
                            <a:srgbClr val="FFFFFF"/>
                          </a:solidFill>
                          <a:highlight>
                            <a:srgbClr val="043461"/>
                          </a:highlight>
                          <a:latin typeface="Inconsolata Medium"/>
                          <a:ea typeface="Inconsolata Medium"/>
                          <a:cs typeface="Inconsolata Medium"/>
                          <a:sym typeface="Inconsolata Medium"/>
                        </a:rPr>
                        <a:t>Publication Year</a:t>
                      </a:r>
                      <a:r>
                        <a:rPr lang="en" sz="1300">
                          <a:solidFill>
                            <a:srgbClr val="043461"/>
                          </a:solidFill>
                          <a:latin typeface="Roboto"/>
                          <a:ea typeface="Roboto"/>
                          <a:cs typeface="Roboto"/>
                          <a:sym typeface="Roboto"/>
                        </a:rPr>
                        <a:t>, and then apply title case styling where appropriate in the remaining columns</a:t>
                      </a:r>
                      <a:endParaRPr sz="1300">
                        <a:solidFill>
                          <a:srgbClr val="043461"/>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482750">
                <a:tc vMerge="1"/>
                <a:tc>
                  <a:txBody>
                    <a:bodyPr/>
                    <a:lstStyle/>
                    <a:p>
                      <a:pPr indent="0" lvl="0" marL="0" rtl="0" algn="l">
                        <a:lnSpc>
                          <a:spcPct val="115000"/>
                        </a:lnSpc>
                        <a:spcBef>
                          <a:spcPts val="0"/>
                        </a:spcBef>
                        <a:spcAft>
                          <a:spcPts val="0"/>
                        </a:spcAft>
                        <a:buNone/>
                      </a:pPr>
                      <a:r>
                        <a:rPr lang="en" sz="1300">
                          <a:solidFill>
                            <a:srgbClr val="043461"/>
                          </a:solidFill>
                          <a:latin typeface="Roboto"/>
                          <a:ea typeface="Roboto"/>
                          <a:cs typeface="Roboto"/>
                          <a:sym typeface="Roboto"/>
                        </a:rPr>
                        <a:t>Write the DataFrame </a:t>
                      </a:r>
                      <a:r>
                        <a:rPr lang="en" sz="1300">
                          <a:solidFill>
                            <a:srgbClr val="043461"/>
                          </a:solidFill>
                          <a:latin typeface="Roboto"/>
                          <a:ea typeface="Roboto"/>
                          <a:cs typeface="Roboto"/>
                          <a:sym typeface="Roboto"/>
                        </a:rPr>
                        <a:t>to</a:t>
                      </a:r>
                      <a:r>
                        <a:rPr lang="en" sz="1300">
                          <a:solidFill>
                            <a:srgbClr val="043461"/>
                          </a:solidFill>
                          <a:latin typeface="Roboto"/>
                          <a:ea typeface="Roboto"/>
                          <a:cs typeface="Roboto"/>
                          <a:sym typeface="Roboto"/>
                        </a:rPr>
                        <a:t> a new CSV file.</a:t>
                      </a:r>
                      <a:endParaRPr sz="1300">
                        <a:solidFill>
                          <a:srgbClr val="043461"/>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865175">
                <a:tc>
                  <a:txBody>
                    <a:bodyPr/>
                    <a:lstStyle/>
                    <a:p>
                      <a:pPr indent="0" lvl="0" marL="0" rtl="0" algn="r">
                        <a:spcBef>
                          <a:spcPts val="0"/>
                        </a:spcBef>
                        <a:spcAft>
                          <a:spcPts val="0"/>
                        </a:spcAft>
                        <a:buNone/>
                      </a:pPr>
                      <a:r>
                        <a:rPr b="1" lang="en" sz="1300">
                          <a:solidFill>
                            <a:srgbClr val="043461"/>
                          </a:solidFill>
                          <a:latin typeface="Roboto"/>
                          <a:ea typeface="Roboto"/>
                          <a:cs typeface="Roboto"/>
                          <a:sym typeface="Roboto"/>
                        </a:rPr>
                        <a:t>Hint</a:t>
                      </a:r>
                      <a:endParaRPr b="1" sz="1300">
                        <a:solidFill>
                          <a:srgbClr val="043461"/>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D6CB"/>
                    </a:solidFill>
                  </a:tcPr>
                </a:tc>
                <a:tc>
                  <a:txBody>
                    <a:bodyPr/>
                    <a:lstStyle/>
                    <a:p>
                      <a:pPr indent="0" lvl="0" marL="0" rtl="0" algn="l">
                        <a:lnSpc>
                          <a:spcPct val="115000"/>
                        </a:lnSpc>
                        <a:spcBef>
                          <a:spcPts val="0"/>
                        </a:spcBef>
                        <a:spcAft>
                          <a:spcPts val="0"/>
                        </a:spcAft>
                        <a:buNone/>
                      </a:pPr>
                      <a:r>
                        <a:rPr lang="en" sz="1300">
                          <a:solidFill>
                            <a:srgbClr val="043461"/>
                          </a:solidFill>
                          <a:latin typeface="Roboto"/>
                          <a:ea typeface="Roboto"/>
                          <a:cs typeface="Roboto"/>
                          <a:sym typeface="Roboto"/>
                        </a:rPr>
                        <a:t>The base CSV file uses UTF-8 encoding. Trying to read in the file by using another kind of encoding could introduce strange characters to the dataset.</a:t>
                      </a:r>
                      <a:endParaRPr sz="1300">
                        <a:solidFill>
                          <a:srgbClr val="043461"/>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10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103"/>
          <p:cNvSpPr txBox="1"/>
          <p:nvPr>
            <p:ph type="title"/>
          </p:nvPr>
        </p:nvSpPr>
        <p:spPr>
          <a:xfrm>
            <a:off x="1400" y="274875"/>
            <a:ext cx="87720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None/>
            </a:pPr>
            <a:r>
              <a:rPr lang="en" sz="3600"/>
              <a:t>Activity: </a:t>
            </a:r>
            <a:r>
              <a:rPr lang="en" sz="3600"/>
              <a:t>Comic Books Part 2</a:t>
            </a:r>
            <a:endParaRPr sz="3600"/>
          </a:p>
          <a:p>
            <a:pPr indent="0" lvl="0" marL="0" rtl="0" algn="l">
              <a:spcBef>
                <a:spcPts val="800"/>
              </a:spcBef>
              <a:spcAft>
                <a:spcPts val="800"/>
              </a:spcAft>
              <a:buNone/>
            </a:pPr>
            <a:r>
              <a:rPr lang="en" sz="1800">
                <a:latin typeface="Roboto"/>
                <a:ea typeface="Roboto"/>
                <a:cs typeface="Roboto"/>
                <a:sym typeface="Roboto"/>
              </a:rPr>
              <a:t>In this activity, you will take the modified version of the comic book DataFrame and create a new summary DataFrame based on that dataset, using some of Pandas’ built-in data functions.</a:t>
            </a:r>
            <a:endParaRPr/>
          </a:p>
        </p:txBody>
      </p:sp>
      <p:sp>
        <p:nvSpPr>
          <p:cNvPr id="1209" name="Google Shape;1209;p10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10" name="Google Shape;1210;p103"/>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t/>
            </a:r>
            <a:endParaRPr/>
          </a:p>
          <a:p>
            <a:pPr indent="0" lvl="0" marL="0" rtl="0" algn="r">
              <a:spcBef>
                <a:spcPts val="0"/>
              </a:spcBef>
              <a:spcAft>
                <a:spcPts val="0"/>
              </a:spcAft>
              <a:buNone/>
            </a:pPr>
            <a:r>
              <a:rPr lang="en"/>
              <a:t>20 minutes</a:t>
            </a:r>
            <a:endParaRPr/>
          </a:p>
          <a:p>
            <a:pPr indent="0" lvl="0" marL="0" rtl="0" algn="r">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10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Comic Books Part 2</a:t>
            </a:r>
            <a:endParaRPr/>
          </a:p>
        </p:txBody>
      </p:sp>
      <p:sp>
        <p:nvSpPr>
          <p:cNvPr id="1216" name="Google Shape;1216;p10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17" name="Google Shape;1217;p10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Using the modified DataFrame that was created earlier, create a summary table for the dataset that includes the following pieces of information:</a:t>
            </a:r>
            <a:endParaRPr/>
          </a:p>
        </p:txBody>
      </p:sp>
      <p:sp>
        <p:nvSpPr>
          <p:cNvPr id="1218" name="Google Shape;1218;p104"/>
          <p:cNvSpPr/>
          <p:nvPr/>
        </p:nvSpPr>
        <p:spPr>
          <a:xfrm>
            <a:off x="453220" y="1652600"/>
            <a:ext cx="743726" cy="252358"/>
          </a:xfrm>
          <a:custGeom>
            <a:rect b="b" l="l" r="r" t="t"/>
            <a:pathLst>
              <a:path extrusionOk="0" h="9769" w="29405">
                <a:moveTo>
                  <a:pt x="0" y="101"/>
                </a:moveTo>
                <a:lnTo>
                  <a:pt x="0" y="9769"/>
                </a:lnTo>
                <a:lnTo>
                  <a:pt x="29405" y="9769"/>
                </a:lnTo>
                <a:lnTo>
                  <a:pt x="19637" y="0"/>
                </a:lnTo>
                <a:close/>
              </a:path>
            </a:pathLst>
          </a:custGeom>
          <a:solidFill>
            <a:srgbClr val="99E4E0"/>
          </a:solidFill>
          <a:ln>
            <a:noFill/>
          </a:ln>
        </p:spPr>
      </p:sp>
      <p:sp>
        <p:nvSpPr>
          <p:cNvPr id="1219" name="Google Shape;1219;p104"/>
          <p:cNvSpPr/>
          <p:nvPr/>
        </p:nvSpPr>
        <p:spPr>
          <a:xfrm flipH="1" rot="10800000">
            <a:off x="453220" y="19311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220" name="Google Shape;1220;p104"/>
          <p:cNvSpPr/>
          <p:nvPr/>
        </p:nvSpPr>
        <p:spPr>
          <a:xfrm>
            <a:off x="453233" y="2428700"/>
            <a:ext cx="743726" cy="252358"/>
          </a:xfrm>
          <a:custGeom>
            <a:rect b="b" l="l" r="r" t="t"/>
            <a:pathLst>
              <a:path extrusionOk="0" h="9769" w="29405">
                <a:moveTo>
                  <a:pt x="0" y="101"/>
                </a:moveTo>
                <a:lnTo>
                  <a:pt x="0" y="9769"/>
                </a:lnTo>
                <a:lnTo>
                  <a:pt x="29405" y="9769"/>
                </a:lnTo>
                <a:lnTo>
                  <a:pt x="19637" y="0"/>
                </a:lnTo>
                <a:close/>
              </a:path>
            </a:pathLst>
          </a:custGeom>
          <a:solidFill>
            <a:srgbClr val="99E4E0"/>
          </a:solidFill>
          <a:ln>
            <a:noFill/>
          </a:ln>
        </p:spPr>
      </p:sp>
      <p:sp>
        <p:nvSpPr>
          <p:cNvPr id="1221" name="Google Shape;1221;p104"/>
          <p:cNvSpPr/>
          <p:nvPr/>
        </p:nvSpPr>
        <p:spPr>
          <a:xfrm flipH="1" rot="10800000">
            <a:off x="453233" y="27072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222" name="Google Shape;1222;p104"/>
          <p:cNvSpPr/>
          <p:nvPr/>
        </p:nvSpPr>
        <p:spPr>
          <a:xfrm>
            <a:off x="1352550" y="16074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2000"/>
              </a:lnSpc>
              <a:spcBef>
                <a:spcPts val="0"/>
              </a:spcBef>
              <a:spcAft>
                <a:spcPts val="0"/>
              </a:spcAft>
              <a:buNone/>
            </a:pPr>
            <a:r>
              <a:rPr lang="en" sz="1500">
                <a:solidFill>
                  <a:srgbClr val="043461"/>
                </a:solidFill>
                <a:latin typeface="Roboto"/>
                <a:ea typeface="Roboto"/>
                <a:cs typeface="Roboto"/>
                <a:sym typeface="Roboto"/>
              </a:rPr>
              <a:t>The count of unique authors within the DataFrame</a:t>
            </a:r>
            <a:endParaRPr sz="1500">
              <a:solidFill>
                <a:srgbClr val="043461"/>
              </a:solidFill>
              <a:latin typeface="Roboto"/>
              <a:ea typeface="Roboto"/>
              <a:cs typeface="Roboto"/>
              <a:sym typeface="Roboto"/>
            </a:endParaRPr>
          </a:p>
        </p:txBody>
      </p:sp>
      <p:sp>
        <p:nvSpPr>
          <p:cNvPr id="1223" name="Google Shape;1223;p104"/>
          <p:cNvSpPr/>
          <p:nvPr/>
        </p:nvSpPr>
        <p:spPr>
          <a:xfrm>
            <a:off x="1352550" y="23835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2000"/>
              </a:lnSpc>
              <a:spcBef>
                <a:spcPts val="0"/>
              </a:spcBef>
              <a:spcAft>
                <a:spcPts val="0"/>
              </a:spcAft>
              <a:buNone/>
            </a:pPr>
            <a:r>
              <a:rPr lang="en" sz="1500">
                <a:solidFill>
                  <a:srgbClr val="043461"/>
                </a:solidFill>
                <a:latin typeface="Roboto"/>
                <a:ea typeface="Roboto"/>
                <a:cs typeface="Roboto"/>
                <a:sym typeface="Roboto"/>
              </a:rPr>
              <a:t>The count of unique countries of publication within the DataFrame</a:t>
            </a:r>
            <a:endParaRPr sz="1500">
              <a:solidFill>
                <a:srgbClr val="043461"/>
              </a:solidFill>
              <a:latin typeface="Roboto"/>
              <a:ea typeface="Roboto"/>
              <a:cs typeface="Roboto"/>
              <a:sym typeface="Roboto"/>
            </a:endParaRPr>
          </a:p>
        </p:txBody>
      </p:sp>
      <p:sp>
        <p:nvSpPr>
          <p:cNvPr id="1224" name="Google Shape;1224;p104"/>
          <p:cNvSpPr/>
          <p:nvPr/>
        </p:nvSpPr>
        <p:spPr>
          <a:xfrm>
            <a:off x="453220" y="3215525"/>
            <a:ext cx="743726" cy="252358"/>
          </a:xfrm>
          <a:custGeom>
            <a:rect b="b" l="l" r="r" t="t"/>
            <a:pathLst>
              <a:path extrusionOk="0" h="9769" w="29405">
                <a:moveTo>
                  <a:pt x="0" y="101"/>
                </a:moveTo>
                <a:lnTo>
                  <a:pt x="0" y="9769"/>
                </a:lnTo>
                <a:lnTo>
                  <a:pt x="29405" y="9769"/>
                </a:lnTo>
                <a:lnTo>
                  <a:pt x="19637" y="0"/>
                </a:lnTo>
                <a:close/>
              </a:path>
            </a:pathLst>
          </a:custGeom>
          <a:solidFill>
            <a:srgbClr val="99E4E0"/>
          </a:solidFill>
          <a:ln>
            <a:noFill/>
          </a:ln>
        </p:spPr>
      </p:sp>
      <p:sp>
        <p:nvSpPr>
          <p:cNvPr id="1225" name="Google Shape;1225;p104"/>
          <p:cNvSpPr/>
          <p:nvPr/>
        </p:nvSpPr>
        <p:spPr>
          <a:xfrm flipH="1" rot="10800000">
            <a:off x="453220" y="3494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226" name="Google Shape;1226;p104"/>
          <p:cNvSpPr/>
          <p:nvPr/>
        </p:nvSpPr>
        <p:spPr>
          <a:xfrm>
            <a:off x="453233" y="3991625"/>
            <a:ext cx="743726" cy="252358"/>
          </a:xfrm>
          <a:custGeom>
            <a:rect b="b" l="l" r="r" t="t"/>
            <a:pathLst>
              <a:path extrusionOk="0" h="9769" w="29405">
                <a:moveTo>
                  <a:pt x="0" y="101"/>
                </a:moveTo>
                <a:lnTo>
                  <a:pt x="0" y="9769"/>
                </a:lnTo>
                <a:lnTo>
                  <a:pt x="29405" y="9769"/>
                </a:lnTo>
                <a:lnTo>
                  <a:pt x="19637" y="0"/>
                </a:lnTo>
                <a:close/>
              </a:path>
            </a:pathLst>
          </a:custGeom>
          <a:solidFill>
            <a:srgbClr val="99E4E0"/>
          </a:solidFill>
          <a:ln>
            <a:noFill/>
          </a:ln>
        </p:spPr>
      </p:sp>
      <p:sp>
        <p:nvSpPr>
          <p:cNvPr id="1227" name="Google Shape;1227;p104"/>
          <p:cNvSpPr/>
          <p:nvPr/>
        </p:nvSpPr>
        <p:spPr>
          <a:xfrm flipH="1" rot="10800000">
            <a:off x="453233" y="42702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228" name="Google Shape;1228;p104"/>
          <p:cNvSpPr/>
          <p:nvPr/>
        </p:nvSpPr>
        <p:spPr>
          <a:xfrm>
            <a:off x="1352550" y="31703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2000"/>
              </a:lnSpc>
              <a:spcBef>
                <a:spcPts val="0"/>
              </a:spcBef>
              <a:spcAft>
                <a:spcPts val="0"/>
              </a:spcAft>
              <a:buNone/>
            </a:pPr>
            <a:r>
              <a:rPr lang="en" sz="1500">
                <a:solidFill>
                  <a:srgbClr val="043461"/>
                </a:solidFill>
                <a:latin typeface="Roboto"/>
                <a:ea typeface="Roboto"/>
                <a:cs typeface="Roboto"/>
                <a:sym typeface="Roboto"/>
              </a:rPr>
              <a:t>The year of the earliest published book in the DataFrame</a:t>
            </a:r>
            <a:endParaRPr sz="1500">
              <a:solidFill>
                <a:srgbClr val="043461"/>
              </a:solidFill>
              <a:latin typeface="Roboto"/>
              <a:ea typeface="Roboto"/>
              <a:cs typeface="Roboto"/>
              <a:sym typeface="Roboto"/>
            </a:endParaRPr>
          </a:p>
        </p:txBody>
      </p:sp>
      <p:sp>
        <p:nvSpPr>
          <p:cNvPr id="1229" name="Google Shape;1229;p104"/>
          <p:cNvSpPr/>
          <p:nvPr/>
        </p:nvSpPr>
        <p:spPr>
          <a:xfrm>
            <a:off x="1352550" y="3946461"/>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2000"/>
              </a:lnSpc>
              <a:spcBef>
                <a:spcPts val="0"/>
              </a:spcBef>
              <a:spcAft>
                <a:spcPts val="0"/>
              </a:spcAft>
              <a:buNone/>
            </a:pPr>
            <a:r>
              <a:rPr lang="en" sz="1500">
                <a:solidFill>
                  <a:srgbClr val="043461"/>
                </a:solidFill>
                <a:latin typeface="Roboto"/>
                <a:ea typeface="Roboto"/>
                <a:cs typeface="Roboto"/>
                <a:sym typeface="Roboto"/>
              </a:rPr>
              <a:t>The year of the latest published book in the DataFrame</a:t>
            </a:r>
            <a:endParaRPr sz="1500">
              <a:solidFill>
                <a:srgbClr val="043461"/>
              </a:solidFill>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10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sp>
        <p:nvSpPr>
          <p:cNvPr id="1239" name="Google Shape;1239;p10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63"/>
          <p:cNvSpPr txBox="1"/>
          <p:nvPr>
            <p:ph type="title"/>
          </p:nvPr>
        </p:nvSpPr>
        <p:spPr>
          <a:xfrm>
            <a:off x="-97675" y="1175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Connecting Jupyter Notebook to a Virtual Environment</a:t>
            </a:r>
            <a:endParaRPr/>
          </a:p>
        </p:txBody>
      </p:sp>
      <p:sp>
        <p:nvSpPr>
          <p:cNvPr id="841" name="Google Shape;841;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42" name="Google Shape;842;p6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Follow these steps: </a:t>
            </a:r>
            <a:endParaRPr/>
          </a:p>
        </p:txBody>
      </p:sp>
      <p:sp>
        <p:nvSpPr>
          <p:cNvPr id="843" name="Google Shape;843;p63"/>
          <p:cNvSpPr/>
          <p:nvPr/>
        </p:nvSpPr>
        <p:spPr>
          <a:xfrm>
            <a:off x="453220" y="13478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844" name="Google Shape;844;p63"/>
          <p:cNvSpPr/>
          <p:nvPr/>
        </p:nvSpPr>
        <p:spPr>
          <a:xfrm flipH="1" rot="10800000">
            <a:off x="453220" y="16263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845" name="Google Shape;845;p63"/>
          <p:cNvSpPr/>
          <p:nvPr/>
        </p:nvSpPr>
        <p:spPr>
          <a:xfrm>
            <a:off x="453233" y="21239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846" name="Google Shape;846;p63"/>
          <p:cNvSpPr/>
          <p:nvPr/>
        </p:nvSpPr>
        <p:spPr>
          <a:xfrm flipH="1" rot="10800000">
            <a:off x="453233" y="24024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847" name="Google Shape;847;p63"/>
          <p:cNvSpPr/>
          <p:nvPr/>
        </p:nvSpPr>
        <p:spPr>
          <a:xfrm>
            <a:off x="1352550" y="13026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a:solidFill>
                  <a:srgbClr val="043461"/>
                </a:solidFill>
                <a:latin typeface="Roboto"/>
                <a:ea typeface="Roboto"/>
                <a:cs typeface="Roboto"/>
                <a:sym typeface="Roboto"/>
              </a:rPr>
              <a:t>Create a Python file with Jupyter Notebook. Set the kernel as ‘PythonData’. </a:t>
            </a:r>
            <a:endParaRPr>
              <a:solidFill>
                <a:srgbClr val="043461"/>
              </a:solidFill>
              <a:latin typeface="Roboto"/>
              <a:ea typeface="Roboto"/>
              <a:cs typeface="Roboto"/>
              <a:sym typeface="Roboto"/>
            </a:endParaRPr>
          </a:p>
        </p:txBody>
      </p:sp>
      <p:sp>
        <p:nvSpPr>
          <p:cNvPr id="848" name="Google Shape;848;p63"/>
          <p:cNvSpPr/>
          <p:nvPr/>
        </p:nvSpPr>
        <p:spPr>
          <a:xfrm>
            <a:off x="1352550" y="20787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a:solidFill>
                  <a:srgbClr val="043461"/>
                </a:solidFill>
                <a:latin typeface="Roboto"/>
                <a:ea typeface="Roboto"/>
                <a:cs typeface="Roboto"/>
                <a:sym typeface="Roboto"/>
              </a:rPr>
              <a:t>Setting the kernel for Jupyter projects is important because these kernels let the program know which libraries are available for use. </a:t>
            </a:r>
            <a:endParaRPr>
              <a:solidFill>
                <a:srgbClr val="043461"/>
              </a:solidFill>
              <a:latin typeface="Roboto"/>
              <a:ea typeface="Roboto"/>
              <a:cs typeface="Roboto"/>
              <a:sym typeface="Roboto"/>
            </a:endParaRPr>
          </a:p>
        </p:txBody>
      </p:sp>
      <p:pic>
        <p:nvPicPr>
          <p:cNvPr id="849" name="Google Shape;849;p63"/>
          <p:cNvPicPr preferRelativeResize="0"/>
          <p:nvPr/>
        </p:nvPicPr>
        <p:blipFill>
          <a:blip r:embed="rId3">
            <a:alphaModFix/>
          </a:blip>
          <a:stretch>
            <a:fillRect/>
          </a:stretch>
        </p:blipFill>
        <p:spPr>
          <a:xfrm>
            <a:off x="8165150" y="193025"/>
            <a:ext cx="704499" cy="878600"/>
          </a:xfrm>
          <a:prstGeom prst="rect">
            <a:avLst/>
          </a:prstGeom>
          <a:noFill/>
          <a:ln>
            <a:noFill/>
          </a:ln>
        </p:spPr>
      </p:pic>
      <p:sp>
        <p:nvSpPr>
          <p:cNvPr id="850" name="Google Shape;850;p63"/>
          <p:cNvSpPr/>
          <p:nvPr/>
        </p:nvSpPr>
        <p:spPr>
          <a:xfrm>
            <a:off x="453220" y="2900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851" name="Google Shape;851;p63"/>
          <p:cNvSpPr/>
          <p:nvPr/>
        </p:nvSpPr>
        <p:spPr>
          <a:xfrm flipH="1" rot="10800000">
            <a:off x="453220" y="3178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852" name="Google Shape;852;p63"/>
          <p:cNvSpPr/>
          <p:nvPr/>
        </p:nvSpPr>
        <p:spPr>
          <a:xfrm>
            <a:off x="1352550" y="28548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a:solidFill>
                  <a:srgbClr val="043461"/>
                </a:solidFill>
                <a:latin typeface="Roboto"/>
                <a:ea typeface="Roboto"/>
                <a:cs typeface="Roboto"/>
                <a:sym typeface="Roboto"/>
              </a:rPr>
              <a:t>Only those libraries loaded into the selected development environment can be used in a Jupyter Notebook project.</a:t>
            </a:r>
            <a:endParaRPr>
              <a:solidFill>
                <a:srgbClr val="04346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6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58" name="Google Shape;858;p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Introduction to Jupyter Notebook</a:t>
            </a:r>
            <a:endParaRPr/>
          </a:p>
        </p:txBody>
      </p:sp>
      <p:sp>
        <p:nvSpPr>
          <p:cNvPr id="859" name="Google Shape;859;p6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Before diving into Pandas, let’s learn about Jupyter Notebook. </a:t>
            </a:r>
            <a:endParaRPr/>
          </a:p>
        </p:txBody>
      </p:sp>
      <p:sp>
        <p:nvSpPr>
          <p:cNvPr id="860" name="Google Shape;860;p64"/>
          <p:cNvSpPr/>
          <p:nvPr/>
        </p:nvSpPr>
        <p:spPr>
          <a:xfrm>
            <a:off x="453220" y="13478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861" name="Google Shape;861;p64"/>
          <p:cNvSpPr/>
          <p:nvPr/>
        </p:nvSpPr>
        <p:spPr>
          <a:xfrm flipH="1" rot="10800000">
            <a:off x="453220" y="16263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862" name="Google Shape;862;p64"/>
          <p:cNvSpPr/>
          <p:nvPr/>
        </p:nvSpPr>
        <p:spPr>
          <a:xfrm>
            <a:off x="453233" y="21239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863" name="Google Shape;863;p64"/>
          <p:cNvSpPr/>
          <p:nvPr/>
        </p:nvSpPr>
        <p:spPr>
          <a:xfrm flipH="1" rot="10800000">
            <a:off x="453233" y="24024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864" name="Google Shape;864;p64"/>
          <p:cNvSpPr/>
          <p:nvPr/>
        </p:nvSpPr>
        <p:spPr>
          <a:xfrm>
            <a:off x="1352550" y="13026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sz="1300">
                <a:solidFill>
                  <a:srgbClr val="043461"/>
                </a:solidFill>
                <a:latin typeface="Roboto"/>
                <a:ea typeface="Roboto"/>
                <a:cs typeface="Roboto"/>
                <a:sym typeface="Roboto"/>
              </a:rPr>
              <a:t>Understanding the structure of Jupyter Notebook files is key to navigation. </a:t>
            </a:r>
            <a:endParaRPr b="1" sz="1300">
              <a:solidFill>
                <a:srgbClr val="043461"/>
              </a:solidFill>
              <a:latin typeface="Roboto"/>
              <a:ea typeface="Roboto"/>
              <a:cs typeface="Roboto"/>
              <a:sym typeface="Roboto"/>
            </a:endParaRPr>
          </a:p>
        </p:txBody>
      </p:sp>
      <p:sp>
        <p:nvSpPr>
          <p:cNvPr id="865" name="Google Shape;865;p64"/>
          <p:cNvSpPr/>
          <p:nvPr/>
        </p:nvSpPr>
        <p:spPr>
          <a:xfrm>
            <a:off x="1352550" y="20787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sz="1300">
                <a:solidFill>
                  <a:srgbClr val="043461"/>
                </a:solidFill>
                <a:latin typeface="Roboto"/>
                <a:ea typeface="Roboto"/>
                <a:cs typeface="Roboto"/>
                <a:sym typeface="Roboto"/>
              </a:rPr>
              <a:t>Each cell contains Python code that can be run independently by placing the cursor inside a cell and pressing Shift + Enter.</a:t>
            </a:r>
            <a:endParaRPr sz="1300">
              <a:solidFill>
                <a:srgbClr val="043461"/>
              </a:solidFill>
              <a:latin typeface="Roboto"/>
              <a:ea typeface="Roboto"/>
              <a:cs typeface="Roboto"/>
              <a:sym typeface="Roboto"/>
            </a:endParaRPr>
          </a:p>
        </p:txBody>
      </p:sp>
      <p:pic>
        <p:nvPicPr>
          <p:cNvPr id="866" name="Google Shape;866;p64"/>
          <p:cNvPicPr preferRelativeResize="0"/>
          <p:nvPr/>
        </p:nvPicPr>
        <p:blipFill>
          <a:blip r:embed="rId3">
            <a:alphaModFix/>
          </a:blip>
          <a:stretch>
            <a:fillRect/>
          </a:stretch>
        </p:blipFill>
        <p:spPr>
          <a:xfrm>
            <a:off x="8165150" y="193025"/>
            <a:ext cx="704499" cy="878600"/>
          </a:xfrm>
          <a:prstGeom prst="rect">
            <a:avLst/>
          </a:prstGeom>
          <a:noFill/>
          <a:ln>
            <a:noFill/>
          </a:ln>
        </p:spPr>
      </p:pic>
      <p:sp>
        <p:nvSpPr>
          <p:cNvPr id="867" name="Google Shape;867;p64"/>
          <p:cNvSpPr/>
          <p:nvPr/>
        </p:nvSpPr>
        <p:spPr>
          <a:xfrm>
            <a:off x="453220" y="2900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868" name="Google Shape;868;p64"/>
          <p:cNvSpPr/>
          <p:nvPr/>
        </p:nvSpPr>
        <p:spPr>
          <a:xfrm flipH="1" rot="10800000">
            <a:off x="453220" y="3178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869" name="Google Shape;869;p64"/>
          <p:cNvSpPr/>
          <p:nvPr/>
        </p:nvSpPr>
        <p:spPr>
          <a:xfrm>
            <a:off x="453233" y="36761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870" name="Google Shape;870;p64"/>
          <p:cNvSpPr/>
          <p:nvPr/>
        </p:nvSpPr>
        <p:spPr>
          <a:xfrm flipH="1" rot="10800000">
            <a:off x="453233" y="39546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871" name="Google Shape;871;p64"/>
          <p:cNvSpPr/>
          <p:nvPr/>
        </p:nvSpPr>
        <p:spPr>
          <a:xfrm>
            <a:off x="1352550" y="28548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sz="1300">
                <a:solidFill>
                  <a:srgbClr val="043461"/>
                </a:solidFill>
                <a:latin typeface="Roboto"/>
                <a:ea typeface="Roboto"/>
                <a:cs typeface="Roboto"/>
                <a:sym typeface="Roboto"/>
              </a:rPr>
              <a:t>Jupyter notebooks allow users to experiment with code directly and save it for later.</a:t>
            </a:r>
            <a:endParaRPr sz="1300">
              <a:solidFill>
                <a:srgbClr val="043461"/>
              </a:solidFill>
              <a:latin typeface="Roboto"/>
              <a:ea typeface="Roboto"/>
              <a:cs typeface="Roboto"/>
              <a:sym typeface="Roboto"/>
            </a:endParaRPr>
          </a:p>
        </p:txBody>
      </p:sp>
      <p:sp>
        <p:nvSpPr>
          <p:cNvPr id="872" name="Google Shape;872;p64"/>
          <p:cNvSpPr/>
          <p:nvPr/>
        </p:nvSpPr>
        <p:spPr>
          <a:xfrm>
            <a:off x="1352550" y="36309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sz="1300">
                <a:solidFill>
                  <a:srgbClr val="043461"/>
                </a:solidFill>
                <a:latin typeface="Roboto"/>
                <a:ea typeface="Roboto"/>
                <a:cs typeface="Roboto"/>
                <a:sym typeface="Roboto"/>
              </a:rPr>
              <a:t>The values in Jupyter notebooks are stored based on what lines of code were run last.</a:t>
            </a:r>
            <a:endParaRPr sz="1300">
              <a:solidFill>
                <a:srgbClr val="04346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65"/>
          <p:cNvSpPr txBox="1"/>
          <p:nvPr>
            <p:ph type="title"/>
          </p:nvPr>
        </p:nvSpPr>
        <p:spPr>
          <a:xfrm>
            <a:off x="1400" y="274875"/>
            <a:ext cx="86076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Clr>
                <a:schemeClr val="dk1"/>
              </a:buClr>
              <a:buSzPts val="1100"/>
              <a:buFont typeface="Arial"/>
              <a:buNone/>
            </a:pPr>
            <a:r>
              <a:rPr lang="en" sz="3600"/>
              <a:t>Activity: Comic Book Remix</a:t>
            </a:r>
            <a:endParaRPr sz="3600"/>
          </a:p>
          <a:p>
            <a:pPr indent="0" lvl="0" marL="0" rtl="0" algn="l">
              <a:spcBef>
                <a:spcPts val="800"/>
              </a:spcBef>
              <a:spcAft>
                <a:spcPts val="800"/>
              </a:spcAft>
              <a:buNone/>
            </a:pPr>
            <a:r>
              <a:rPr lang="en" sz="1800">
                <a:latin typeface="Roboto"/>
                <a:ea typeface="Roboto"/>
                <a:cs typeface="Roboto"/>
                <a:sym typeface="Roboto"/>
              </a:rPr>
              <a:t>In this activity, you will create a Jupyter notebook that performs the same functions as the Comic Book activity from the previous unit. </a:t>
            </a:r>
            <a:endParaRPr/>
          </a:p>
        </p:txBody>
      </p:sp>
      <p:sp>
        <p:nvSpPr>
          <p:cNvPr id="878" name="Google Shape;878;p6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79" name="Google Shape;879;p65"/>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Clr>
                <a:schemeClr val="dk1"/>
              </a:buClr>
              <a:buSzPts val="1100"/>
              <a:buFont typeface="Arial"/>
              <a:buNone/>
            </a:pPr>
            <a:r>
              <a:t/>
            </a:r>
            <a:endParaRPr/>
          </a:p>
          <a:p>
            <a:pPr indent="0" lvl="0" marL="0" rtl="0" algn="r">
              <a:spcBef>
                <a:spcPts val="0"/>
              </a:spcBef>
              <a:spcAft>
                <a:spcPts val="0"/>
              </a:spcAft>
              <a:buClr>
                <a:schemeClr val="dk1"/>
              </a:buClr>
              <a:buSzPts val="1100"/>
              <a:buFont typeface="Arial"/>
              <a:buNone/>
            </a:pPr>
            <a:r>
              <a:rPr lang="en"/>
              <a:t>15 minutes</a:t>
            </a:r>
            <a:endParaRPr/>
          </a:p>
          <a:p>
            <a:pPr indent="0" lvl="0" marL="0" rtl="0" algn="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Comic Book Remix</a:t>
            </a:r>
            <a:endParaRPr/>
          </a:p>
        </p:txBody>
      </p:sp>
      <p:sp>
        <p:nvSpPr>
          <p:cNvPr id="885" name="Google Shape;885;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886" name="Google Shape;886;p66"/>
          <p:cNvGraphicFramePr/>
          <p:nvPr/>
        </p:nvGraphicFramePr>
        <p:xfrm>
          <a:off x="354400" y="784725"/>
          <a:ext cx="3000000" cy="3000000"/>
        </p:xfrm>
        <a:graphic>
          <a:graphicData uri="http://schemas.openxmlformats.org/drawingml/2006/table">
            <a:tbl>
              <a:tblPr>
                <a:noFill/>
                <a:tableStyleId>{FF6F4D50-10DA-40FC-ABC2-12AE374CEB0F}</a:tableStyleId>
              </a:tblPr>
              <a:tblGrid>
                <a:gridCol w="1841825"/>
                <a:gridCol w="6593375"/>
              </a:tblGrid>
              <a:tr h="543475">
                <a:tc rowSpan="2">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Instructions</a:t>
                      </a:r>
                      <a:endParaRPr b="1">
                        <a:solidFill>
                          <a:srgbClr val="FFFFFF"/>
                        </a:solidFill>
                        <a:latin typeface="Roboto"/>
                        <a:ea typeface="Roboto"/>
                        <a:cs typeface="Roboto"/>
                        <a:sym typeface="Roboto"/>
                      </a:endParaRPr>
                    </a:p>
                  </a:txBody>
                  <a:tcPr marT="137150" marB="137150"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lnSpc>
                          <a:spcPct val="115000"/>
                        </a:lnSpc>
                        <a:spcBef>
                          <a:spcPts val="0"/>
                        </a:spcBef>
                        <a:spcAft>
                          <a:spcPts val="0"/>
                        </a:spcAft>
                        <a:buNone/>
                      </a:pPr>
                      <a:r>
                        <a:rPr lang="en">
                          <a:solidFill>
                            <a:srgbClr val="043461"/>
                          </a:solidFill>
                          <a:latin typeface="Roboto"/>
                          <a:ea typeface="Roboto"/>
                          <a:cs typeface="Roboto"/>
                          <a:sym typeface="Roboto"/>
                        </a:rPr>
                        <a:t>Using </a:t>
                      </a:r>
                      <a:r>
                        <a:rPr lang="en">
                          <a:solidFill>
                            <a:srgbClr val="FFFFFF"/>
                          </a:solidFill>
                          <a:highlight>
                            <a:srgbClr val="043461"/>
                          </a:highlight>
                          <a:latin typeface="Inconsolata Medium"/>
                          <a:ea typeface="Inconsolata Medium"/>
                          <a:cs typeface="Inconsolata Medium"/>
                          <a:sym typeface="Inconsolata Medium"/>
                        </a:rPr>
                        <a:t>comicbooks.py</a:t>
                      </a:r>
                      <a:r>
                        <a:rPr lang="en">
                          <a:solidFill>
                            <a:srgbClr val="043461"/>
                          </a:solidFill>
                          <a:latin typeface="Roboto"/>
                          <a:ea typeface="Roboto"/>
                          <a:cs typeface="Roboto"/>
                          <a:sym typeface="Roboto"/>
                        </a:rPr>
                        <a:t> as a starting point, convert the application so that it runs properly within a Jupyter notebook.</a:t>
                      </a:r>
                      <a:endParaRPr>
                        <a:solidFill>
                          <a:srgbClr val="043461"/>
                        </a:solidFill>
                        <a:latin typeface="Roboto"/>
                        <a:ea typeface="Roboto"/>
                        <a:cs typeface="Roboto"/>
                        <a:sym typeface="Roboto"/>
                      </a:endParaRPr>
                    </a:p>
                  </a:txBody>
                  <a:tcPr marT="137150" marB="137150"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543475">
                <a:tc vMerge="1"/>
                <a:tc>
                  <a:txBody>
                    <a:bodyPr/>
                    <a:lstStyle/>
                    <a:p>
                      <a:pPr indent="0" lvl="0" marL="0" rtl="0" algn="l">
                        <a:lnSpc>
                          <a:spcPct val="115000"/>
                        </a:lnSpc>
                        <a:spcBef>
                          <a:spcPts val="0"/>
                        </a:spcBef>
                        <a:spcAft>
                          <a:spcPts val="0"/>
                        </a:spcAft>
                        <a:buNone/>
                      </a:pPr>
                      <a:r>
                        <a:rPr lang="en">
                          <a:solidFill>
                            <a:srgbClr val="043461"/>
                          </a:solidFill>
                          <a:latin typeface="Roboto"/>
                          <a:ea typeface="Roboto"/>
                          <a:cs typeface="Roboto"/>
                          <a:sym typeface="Roboto"/>
                        </a:rPr>
                        <a:t>Have the application print out the user's input, the path to </a:t>
                      </a:r>
                      <a:r>
                        <a:rPr lang="en">
                          <a:solidFill>
                            <a:srgbClr val="FFFFFF"/>
                          </a:solidFill>
                          <a:highlight>
                            <a:srgbClr val="043461"/>
                          </a:highlight>
                          <a:latin typeface="Inconsolata Medium"/>
                          <a:ea typeface="Inconsolata Medium"/>
                          <a:cs typeface="Inconsolata Medium"/>
                          <a:sym typeface="Inconsolata Medium"/>
                        </a:rPr>
                        <a:t>comic_books.csv</a:t>
                      </a:r>
                      <a:r>
                        <a:rPr lang="en">
                          <a:solidFill>
                            <a:srgbClr val="043461"/>
                          </a:solidFill>
                          <a:latin typeface="Roboto"/>
                          <a:ea typeface="Roboto"/>
                          <a:cs typeface="Roboto"/>
                          <a:sym typeface="Roboto"/>
                        </a:rPr>
                        <a:t>, and the publisher/date published for the book in different cells.</a:t>
                      </a:r>
                      <a:endParaRPr>
                        <a:solidFill>
                          <a:srgbClr val="043461"/>
                        </a:solidFill>
                        <a:latin typeface="Roboto"/>
                        <a:ea typeface="Roboto"/>
                        <a:cs typeface="Roboto"/>
                        <a:sym typeface="Roboto"/>
                      </a:endParaRPr>
                    </a:p>
                  </a:txBody>
                  <a:tcPr marT="137150" marB="137150"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718350">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Bonus</a:t>
                      </a:r>
                      <a:endParaRPr b="1">
                        <a:solidFill>
                          <a:srgbClr val="FFFFFF"/>
                        </a:solidFill>
                        <a:latin typeface="Roboto"/>
                        <a:ea typeface="Roboto"/>
                        <a:cs typeface="Roboto"/>
                        <a:sym typeface="Roboto"/>
                      </a:endParaRPr>
                    </a:p>
                  </a:txBody>
                  <a:tcPr marT="137150" marB="137150"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475D4"/>
                    </a:solidFill>
                  </a:tcPr>
                </a:tc>
                <a:tc>
                  <a:txBody>
                    <a:bodyPr/>
                    <a:lstStyle/>
                    <a:p>
                      <a:pPr indent="0" lvl="0" marL="0" rtl="0" algn="l">
                        <a:lnSpc>
                          <a:spcPct val="115000"/>
                        </a:lnSpc>
                        <a:spcBef>
                          <a:spcPts val="0"/>
                        </a:spcBef>
                        <a:spcAft>
                          <a:spcPts val="0"/>
                        </a:spcAft>
                        <a:buNone/>
                      </a:pPr>
                      <a:r>
                        <a:rPr lang="en">
                          <a:solidFill>
                            <a:srgbClr val="043461"/>
                          </a:solidFill>
                          <a:latin typeface="Roboto"/>
                          <a:ea typeface="Roboto"/>
                          <a:cs typeface="Roboto"/>
                          <a:sym typeface="Roboto"/>
                        </a:rPr>
                        <a:t>Go through any of the activities from last week, and convert them to run within a Jupyter notebook. As you go, try to split up the code into cells and print out the outputs.</a:t>
                      </a:r>
                      <a:endParaRPr>
                        <a:solidFill>
                          <a:srgbClr val="043461"/>
                        </a:solidFill>
                        <a:latin typeface="Roboto"/>
                        <a:ea typeface="Roboto"/>
                        <a:cs typeface="Roboto"/>
                        <a:sym typeface="Roboto"/>
                      </a:endParaRPr>
                    </a:p>
                  </a:txBody>
                  <a:tcPr marT="137150" marB="137150"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6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